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7" r:id="rId4"/>
    <p:sldId id="265" r:id="rId5"/>
    <p:sldId id="259" r:id="rId6"/>
    <p:sldId id="260" r:id="rId7"/>
    <p:sldId id="266" r:id="rId8"/>
    <p:sldId id="267" r:id="rId9"/>
    <p:sldId id="261" r:id="rId10"/>
    <p:sldId id="277" r:id="rId11"/>
    <p:sldId id="262" r:id="rId12"/>
    <p:sldId id="279" r:id="rId13"/>
    <p:sldId id="280" r:id="rId14"/>
    <p:sldId id="271" r:id="rId15"/>
    <p:sldId id="270" r:id="rId16"/>
    <p:sldId id="281" r:id="rId17"/>
    <p:sldId id="264" r:id="rId18"/>
    <p:sldId id="273" r:id="rId19"/>
    <p:sldId id="263" r:id="rId20"/>
    <p:sldId id="269" r:id="rId21"/>
    <p:sldId id="27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DFF"/>
    <a:srgbClr val="9D00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53"/>
    <p:restoredTop sz="95890"/>
  </p:normalViewPr>
  <p:slideViewPr>
    <p:cSldViewPr snapToGrid="0" snapToObjects="1">
      <p:cViewPr varScale="1">
        <p:scale>
          <a:sx n="109" d="100"/>
          <a:sy n="109" d="100"/>
        </p:scale>
        <p:origin x="27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email">
            <a:alphaModFix amt="8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0745E-9147-F544-8E62-9E5F882288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A2E46B-C2F5-9F43-8E66-CCC2C0C8B9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86DD18-0B18-6B47-97F1-C868C0DCDA36}"/>
              </a:ext>
            </a:extLst>
          </p:cNvPr>
          <p:cNvSpPr>
            <a:spLocks noGrp="1"/>
          </p:cNvSpPr>
          <p:nvPr>
            <p:ph type="dt" sz="half" idx="10"/>
          </p:nvPr>
        </p:nvSpPr>
        <p:spPr/>
        <p:txBody>
          <a:bodyPr/>
          <a:lstStyle/>
          <a:p>
            <a:fld id="{0B886DFD-5554-A948-B60A-FDB639CB5992}" type="datetimeFigureOut">
              <a:rPr lang="en-US" smtClean="0"/>
              <a:t>12/6/20</a:t>
            </a:fld>
            <a:endParaRPr lang="en-US"/>
          </a:p>
        </p:txBody>
      </p:sp>
      <p:sp>
        <p:nvSpPr>
          <p:cNvPr id="5" name="Footer Placeholder 4">
            <a:extLst>
              <a:ext uri="{FF2B5EF4-FFF2-40B4-BE49-F238E27FC236}">
                <a16:creationId xmlns:a16="http://schemas.microsoft.com/office/drawing/2014/main" id="{B086286B-C4B0-9E49-B6A6-4DBDEF24FE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A312CD-71B8-2A49-A58B-4ADEE29A3AD5}"/>
              </a:ext>
            </a:extLst>
          </p:cNvPr>
          <p:cNvSpPr>
            <a:spLocks noGrp="1"/>
          </p:cNvSpPr>
          <p:nvPr>
            <p:ph type="sldNum" sz="quarter" idx="12"/>
          </p:nvPr>
        </p:nvSpPr>
        <p:spPr/>
        <p:txBody>
          <a:bodyPr/>
          <a:lstStyle/>
          <a:p>
            <a:fld id="{046A79A9-867D-9B4A-868A-3F5E34381EF2}" type="slidenum">
              <a:rPr lang="en-US" smtClean="0"/>
              <a:t>‹#›</a:t>
            </a:fld>
            <a:endParaRPr lang="en-US"/>
          </a:p>
        </p:txBody>
      </p:sp>
    </p:spTree>
    <p:extLst>
      <p:ext uri="{BB962C8B-B14F-4D97-AF65-F5344CB8AC3E}">
        <p14:creationId xmlns:p14="http://schemas.microsoft.com/office/powerpoint/2010/main" val="4238698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email">
            <a:alphaModFix amt="9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978D3-CAA4-6947-B9A4-2B62E032DFFB}"/>
              </a:ext>
            </a:extLst>
          </p:cNvPr>
          <p:cNvSpPr>
            <a:spLocks noGrp="1"/>
          </p:cNvSpPr>
          <p:nvPr>
            <p:ph type="title"/>
          </p:nvPr>
        </p:nvSpPr>
        <p:spPr>
          <a:xfrm>
            <a:off x="1183340" y="365125"/>
            <a:ext cx="10170459"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D94D179E-71FA-224A-942D-8B5E5B6915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191FE3-D920-4C46-A4AB-C4A7EB5340EF}"/>
              </a:ext>
            </a:extLst>
          </p:cNvPr>
          <p:cNvSpPr>
            <a:spLocks noGrp="1"/>
          </p:cNvSpPr>
          <p:nvPr>
            <p:ph type="dt" sz="half" idx="10"/>
          </p:nvPr>
        </p:nvSpPr>
        <p:spPr/>
        <p:txBody>
          <a:bodyPr/>
          <a:lstStyle/>
          <a:p>
            <a:fld id="{0B886DFD-5554-A948-B60A-FDB639CB5992}" type="datetimeFigureOut">
              <a:rPr lang="en-US" smtClean="0"/>
              <a:t>12/6/20</a:t>
            </a:fld>
            <a:endParaRPr lang="en-US"/>
          </a:p>
        </p:txBody>
      </p:sp>
      <p:sp>
        <p:nvSpPr>
          <p:cNvPr id="5" name="Footer Placeholder 4">
            <a:extLst>
              <a:ext uri="{FF2B5EF4-FFF2-40B4-BE49-F238E27FC236}">
                <a16:creationId xmlns:a16="http://schemas.microsoft.com/office/drawing/2014/main" id="{071A45F1-D75D-7848-9527-F370CA7E2E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3E7125-43DD-CC47-A66F-A167C5CD5729}"/>
              </a:ext>
            </a:extLst>
          </p:cNvPr>
          <p:cNvSpPr>
            <a:spLocks noGrp="1"/>
          </p:cNvSpPr>
          <p:nvPr>
            <p:ph type="sldNum" sz="quarter" idx="12"/>
          </p:nvPr>
        </p:nvSpPr>
        <p:spPr/>
        <p:txBody>
          <a:bodyPr/>
          <a:lstStyle/>
          <a:p>
            <a:fld id="{046A79A9-867D-9B4A-868A-3F5E34381EF2}" type="slidenum">
              <a:rPr lang="en-US" smtClean="0"/>
              <a:t>‹#›</a:t>
            </a:fld>
            <a:endParaRPr lang="en-US"/>
          </a:p>
        </p:txBody>
      </p:sp>
      <p:pic>
        <p:nvPicPr>
          <p:cNvPr id="8" name="Picture 7" descr="Logo, company name&#10;&#10;Description automatically generated">
            <a:extLst>
              <a:ext uri="{FF2B5EF4-FFF2-40B4-BE49-F238E27FC236}">
                <a16:creationId xmlns:a16="http://schemas.microsoft.com/office/drawing/2014/main" id="{91A2E7EB-A494-8F48-8AD8-073CD8ACF04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82200" y="-71438"/>
            <a:ext cx="1465263" cy="1465263"/>
          </a:xfrm>
          <a:prstGeom prst="rect">
            <a:avLst/>
          </a:prstGeom>
          <a:solidFill>
            <a:schemeClr val="bg1">
              <a:lumMod val="95000"/>
            </a:schemeClr>
          </a:solidFill>
        </p:spPr>
      </p:pic>
    </p:spTree>
    <p:extLst>
      <p:ext uri="{BB962C8B-B14F-4D97-AF65-F5344CB8AC3E}">
        <p14:creationId xmlns:p14="http://schemas.microsoft.com/office/powerpoint/2010/main" val="2226833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55B59-412A-CB4C-B57E-39BE7988E4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17E365-E018-7544-9AE5-C465A5A25B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1C711AE-FDD6-BD47-9142-8A1D0A4C9B17}"/>
              </a:ext>
            </a:extLst>
          </p:cNvPr>
          <p:cNvSpPr>
            <a:spLocks noGrp="1"/>
          </p:cNvSpPr>
          <p:nvPr>
            <p:ph type="dt" sz="half" idx="10"/>
          </p:nvPr>
        </p:nvSpPr>
        <p:spPr/>
        <p:txBody>
          <a:bodyPr/>
          <a:lstStyle/>
          <a:p>
            <a:fld id="{0B886DFD-5554-A948-B60A-FDB639CB5992}" type="datetimeFigureOut">
              <a:rPr lang="en-US" smtClean="0"/>
              <a:t>12/6/20</a:t>
            </a:fld>
            <a:endParaRPr lang="en-US"/>
          </a:p>
        </p:txBody>
      </p:sp>
      <p:sp>
        <p:nvSpPr>
          <p:cNvPr id="5" name="Footer Placeholder 4">
            <a:extLst>
              <a:ext uri="{FF2B5EF4-FFF2-40B4-BE49-F238E27FC236}">
                <a16:creationId xmlns:a16="http://schemas.microsoft.com/office/drawing/2014/main" id="{C464E592-64C9-BC45-A37C-495E020646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848195-B485-C844-BB22-A95DBDF40720}"/>
              </a:ext>
            </a:extLst>
          </p:cNvPr>
          <p:cNvSpPr>
            <a:spLocks noGrp="1"/>
          </p:cNvSpPr>
          <p:nvPr>
            <p:ph type="sldNum" sz="quarter" idx="12"/>
          </p:nvPr>
        </p:nvSpPr>
        <p:spPr/>
        <p:txBody>
          <a:bodyPr/>
          <a:lstStyle/>
          <a:p>
            <a:fld id="{046A79A9-867D-9B4A-868A-3F5E34381EF2}" type="slidenum">
              <a:rPr lang="en-US" smtClean="0"/>
              <a:t>‹#›</a:t>
            </a:fld>
            <a:endParaRPr lang="en-US"/>
          </a:p>
        </p:txBody>
      </p:sp>
    </p:spTree>
    <p:extLst>
      <p:ext uri="{BB962C8B-B14F-4D97-AF65-F5344CB8AC3E}">
        <p14:creationId xmlns:p14="http://schemas.microsoft.com/office/powerpoint/2010/main" val="336387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62E4E-50BB-E74C-93EC-8A9190DE2D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52576A-553F-4D45-845E-ADD8968A25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1AB0AE-71BE-8C40-9E7F-DC09DCC7F3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A2B300A-E733-CB4D-82F8-D1ABBFACAE69}"/>
              </a:ext>
            </a:extLst>
          </p:cNvPr>
          <p:cNvSpPr>
            <a:spLocks noGrp="1"/>
          </p:cNvSpPr>
          <p:nvPr>
            <p:ph type="dt" sz="half" idx="10"/>
          </p:nvPr>
        </p:nvSpPr>
        <p:spPr/>
        <p:txBody>
          <a:bodyPr/>
          <a:lstStyle/>
          <a:p>
            <a:fld id="{0B886DFD-5554-A948-B60A-FDB639CB5992}" type="datetimeFigureOut">
              <a:rPr lang="en-US" smtClean="0"/>
              <a:t>12/6/20</a:t>
            </a:fld>
            <a:endParaRPr lang="en-US"/>
          </a:p>
        </p:txBody>
      </p:sp>
      <p:sp>
        <p:nvSpPr>
          <p:cNvPr id="6" name="Footer Placeholder 5">
            <a:extLst>
              <a:ext uri="{FF2B5EF4-FFF2-40B4-BE49-F238E27FC236}">
                <a16:creationId xmlns:a16="http://schemas.microsoft.com/office/drawing/2014/main" id="{3993385C-E424-CD46-99BF-8BFD0C3F9C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2D924E-47A9-EA4A-AC82-3712F996C676}"/>
              </a:ext>
            </a:extLst>
          </p:cNvPr>
          <p:cNvSpPr>
            <a:spLocks noGrp="1"/>
          </p:cNvSpPr>
          <p:nvPr>
            <p:ph type="sldNum" sz="quarter" idx="12"/>
          </p:nvPr>
        </p:nvSpPr>
        <p:spPr/>
        <p:txBody>
          <a:bodyPr/>
          <a:lstStyle/>
          <a:p>
            <a:fld id="{046A79A9-867D-9B4A-868A-3F5E34381EF2}" type="slidenum">
              <a:rPr lang="en-US" smtClean="0"/>
              <a:t>‹#›</a:t>
            </a:fld>
            <a:endParaRPr lang="en-US"/>
          </a:p>
        </p:txBody>
      </p:sp>
    </p:spTree>
    <p:extLst>
      <p:ext uri="{BB962C8B-B14F-4D97-AF65-F5344CB8AC3E}">
        <p14:creationId xmlns:p14="http://schemas.microsoft.com/office/powerpoint/2010/main" val="2346732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FF1B6-0D03-9943-B816-AABFCCA5B0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633DD9-B1B0-1A4B-A6C8-635382EBBE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F72B28-8F78-B648-BE69-B4D17C78D2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004ED2-AC22-EC44-8FAC-CFC843196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6B6138-15E8-E742-8ED8-EECDFC00E9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24C18B-13C9-9341-A88D-93DBCC4647A2}"/>
              </a:ext>
            </a:extLst>
          </p:cNvPr>
          <p:cNvSpPr>
            <a:spLocks noGrp="1"/>
          </p:cNvSpPr>
          <p:nvPr>
            <p:ph type="dt" sz="half" idx="10"/>
          </p:nvPr>
        </p:nvSpPr>
        <p:spPr/>
        <p:txBody>
          <a:bodyPr/>
          <a:lstStyle/>
          <a:p>
            <a:fld id="{0B886DFD-5554-A948-B60A-FDB639CB5992}" type="datetimeFigureOut">
              <a:rPr lang="en-US" smtClean="0"/>
              <a:t>12/6/20</a:t>
            </a:fld>
            <a:endParaRPr lang="en-US"/>
          </a:p>
        </p:txBody>
      </p:sp>
      <p:sp>
        <p:nvSpPr>
          <p:cNvPr id="8" name="Footer Placeholder 7">
            <a:extLst>
              <a:ext uri="{FF2B5EF4-FFF2-40B4-BE49-F238E27FC236}">
                <a16:creationId xmlns:a16="http://schemas.microsoft.com/office/drawing/2014/main" id="{9FD5BDBD-66B3-C145-B193-04F95C436A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8B360D-BDF5-E848-B9FE-08247961D9DF}"/>
              </a:ext>
            </a:extLst>
          </p:cNvPr>
          <p:cNvSpPr>
            <a:spLocks noGrp="1"/>
          </p:cNvSpPr>
          <p:nvPr>
            <p:ph type="sldNum" sz="quarter" idx="12"/>
          </p:nvPr>
        </p:nvSpPr>
        <p:spPr/>
        <p:txBody>
          <a:bodyPr/>
          <a:lstStyle/>
          <a:p>
            <a:fld id="{046A79A9-867D-9B4A-868A-3F5E34381EF2}" type="slidenum">
              <a:rPr lang="en-US" smtClean="0"/>
              <a:t>‹#›</a:t>
            </a:fld>
            <a:endParaRPr lang="en-US"/>
          </a:p>
        </p:txBody>
      </p:sp>
    </p:spTree>
    <p:extLst>
      <p:ext uri="{BB962C8B-B14F-4D97-AF65-F5344CB8AC3E}">
        <p14:creationId xmlns:p14="http://schemas.microsoft.com/office/powerpoint/2010/main" val="3973939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93EDB-3F0B-C748-A996-873DB9A57B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AC0971B-CA33-4847-8185-1576BC50456F}"/>
              </a:ext>
            </a:extLst>
          </p:cNvPr>
          <p:cNvSpPr>
            <a:spLocks noGrp="1"/>
          </p:cNvSpPr>
          <p:nvPr>
            <p:ph type="dt" sz="half" idx="10"/>
          </p:nvPr>
        </p:nvSpPr>
        <p:spPr/>
        <p:txBody>
          <a:bodyPr/>
          <a:lstStyle/>
          <a:p>
            <a:fld id="{0B886DFD-5554-A948-B60A-FDB639CB5992}" type="datetimeFigureOut">
              <a:rPr lang="en-US" smtClean="0"/>
              <a:t>12/6/20</a:t>
            </a:fld>
            <a:endParaRPr lang="en-US"/>
          </a:p>
        </p:txBody>
      </p:sp>
      <p:sp>
        <p:nvSpPr>
          <p:cNvPr id="4" name="Footer Placeholder 3">
            <a:extLst>
              <a:ext uri="{FF2B5EF4-FFF2-40B4-BE49-F238E27FC236}">
                <a16:creationId xmlns:a16="http://schemas.microsoft.com/office/drawing/2014/main" id="{63655A53-246D-B245-B604-CB2369038B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E693E2-D343-2146-8BE1-5222CEBFAA65}"/>
              </a:ext>
            </a:extLst>
          </p:cNvPr>
          <p:cNvSpPr>
            <a:spLocks noGrp="1"/>
          </p:cNvSpPr>
          <p:nvPr>
            <p:ph type="sldNum" sz="quarter" idx="12"/>
          </p:nvPr>
        </p:nvSpPr>
        <p:spPr/>
        <p:txBody>
          <a:bodyPr/>
          <a:lstStyle/>
          <a:p>
            <a:fld id="{046A79A9-867D-9B4A-868A-3F5E34381EF2}" type="slidenum">
              <a:rPr lang="en-US" smtClean="0"/>
              <a:t>‹#›</a:t>
            </a:fld>
            <a:endParaRPr lang="en-US"/>
          </a:p>
        </p:txBody>
      </p:sp>
    </p:spTree>
    <p:extLst>
      <p:ext uri="{BB962C8B-B14F-4D97-AF65-F5344CB8AC3E}">
        <p14:creationId xmlns:p14="http://schemas.microsoft.com/office/powerpoint/2010/main" val="3983852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D9FA3E-9CBE-474E-BA24-4447F6C70E8D}"/>
              </a:ext>
            </a:extLst>
          </p:cNvPr>
          <p:cNvSpPr>
            <a:spLocks noGrp="1"/>
          </p:cNvSpPr>
          <p:nvPr>
            <p:ph type="dt" sz="half" idx="10"/>
          </p:nvPr>
        </p:nvSpPr>
        <p:spPr/>
        <p:txBody>
          <a:bodyPr/>
          <a:lstStyle/>
          <a:p>
            <a:fld id="{0B886DFD-5554-A948-B60A-FDB639CB5992}" type="datetimeFigureOut">
              <a:rPr lang="en-US" smtClean="0"/>
              <a:t>12/6/20</a:t>
            </a:fld>
            <a:endParaRPr lang="en-US"/>
          </a:p>
        </p:txBody>
      </p:sp>
      <p:sp>
        <p:nvSpPr>
          <p:cNvPr id="3" name="Footer Placeholder 2">
            <a:extLst>
              <a:ext uri="{FF2B5EF4-FFF2-40B4-BE49-F238E27FC236}">
                <a16:creationId xmlns:a16="http://schemas.microsoft.com/office/drawing/2014/main" id="{DDE97790-571F-D04A-A236-4AAB95EF03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F947115-2B21-7A42-86F2-C1DEF579B0D0}"/>
              </a:ext>
            </a:extLst>
          </p:cNvPr>
          <p:cNvSpPr>
            <a:spLocks noGrp="1"/>
          </p:cNvSpPr>
          <p:nvPr>
            <p:ph type="sldNum" sz="quarter" idx="12"/>
          </p:nvPr>
        </p:nvSpPr>
        <p:spPr/>
        <p:txBody>
          <a:bodyPr/>
          <a:lstStyle/>
          <a:p>
            <a:fld id="{046A79A9-867D-9B4A-868A-3F5E34381EF2}" type="slidenum">
              <a:rPr lang="en-US" smtClean="0"/>
              <a:t>‹#›</a:t>
            </a:fld>
            <a:endParaRPr lang="en-US"/>
          </a:p>
        </p:txBody>
      </p:sp>
    </p:spTree>
    <p:extLst>
      <p:ext uri="{BB962C8B-B14F-4D97-AF65-F5344CB8AC3E}">
        <p14:creationId xmlns:p14="http://schemas.microsoft.com/office/powerpoint/2010/main" val="1009842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A3EE1-40BF-0C4C-B2C5-C85F5B81D7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C9F11B-B773-BA4A-8E74-F4EF9BA4E2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04E7AC-EFAB-514F-B93A-DEE658D5F7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C65314-DB95-AC4D-A678-F7B5EE827ED3}"/>
              </a:ext>
            </a:extLst>
          </p:cNvPr>
          <p:cNvSpPr>
            <a:spLocks noGrp="1"/>
          </p:cNvSpPr>
          <p:nvPr>
            <p:ph type="dt" sz="half" idx="10"/>
          </p:nvPr>
        </p:nvSpPr>
        <p:spPr/>
        <p:txBody>
          <a:bodyPr/>
          <a:lstStyle/>
          <a:p>
            <a:fld id="{0B886DFD-5554-A948-B60A-FDB639CB5992}" type="datetimeFigureOut">
              <a:rPr lang="en-US" smtClean="0"/>
              <a:t>12/6/20</a:t>
            </a:fld>
            <a:endParaRPr lang="en-US"/>
          </a:p>
        </p:txBody>
      </p:sp>
      <p:sp>
        <p:nvSpPr>
          <p:cNvPr id="6" name="Footer Placeholder 5">
            <a:extLst>
              <a:ext uri="{FF2B5EF4-FFF2-40B4-BE49-F238E27FC236}">
                <a16:creationId xmlns:a16="http://schemas.microsoft.com/office/drawing/2014/main" id="{1E671A31-76AB-BA42-B237-EA837327C2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91620C-2CA6-584E-B828-BDD2ED59EE9C}"/>
              </a:ext>
            </a:extLst>
          </p:cNvPr>
          <p:cNvSpPr>
            <a:spLocks noGrp="1"/>
          </p:cNvSpPr>
          <p:nvPr>
            <p:ph type="sldNum" sz="quarter" idx="12"/>
          </p:nvPr>
        </p:nvSpPr>
        <p:spPr/>
        <p:txBody>
          <a:bodyPr/>
          <a:lstStyle/>
          <a:p>
            <a:fld id="{046A79A9-867D-9B4A-868A-3F5E34381EF2}" type="slidenum">
              <a:rPr lang="en-US" smtClean="0"/>
              <a:t>‹#›</a:t>
            </a:fld>
            <a:endParaRPr lang="en-US"/>
          </a:p>
        </p:txBody>
      </p:sp>
    </p:spTree>
    <p:extLst>
      <p:ext uri="{BB962C8B-B14F-4D97-AF65-F5344CB8AC3E}">
        <p14:creationId xmlns:p14="http://schemas.microsoft.com/office/powerpoint/2010/main" val="350062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545F3-E910-9240-9578-F0DE37B9DE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048B3AB-1CEC-7948-BCDE-17944A6E5A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E25FD4-63C8-894F-A9F3-EC54B6D082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BEA3C2-A087-7F41-A7D4-287600353C2F}"/>
              </a:ext>
            </a:extLst>
          </p:cNvPr>
          <p:cNvSpPr>
            <a:spLocks noGrp="1"/>
          </p:cNvSpPr>
          <p:nvPr>
            <p:ph type="dt" sz="half" idx="10"/>
          </p:nvPr>
        </p:nvSpPr>
        <p:spPr/>
        <p:txBody>
          <a:bodyPr/>
          <a:lstStyle/>
          <a:p>
            <a:fld id="{0B886DFD-5554-A948-B60A-FDB639CB5992}" type="datetimeFigureOut">
              <a:rPr lang="en-US" smtClean="0"/>
              <a:t>12/6/20</a:t>
            </a:fld>
            <a:endParaRPr lang="en-US"/>
          </a:p>
        </p:txBody>
      </p:sp>
      <p:sp>
        <p:nvSpPr>
          <p:cNvPr id="6" name="Footer Placeholder 5">
            <a:extLst>
              <a:ext uri="{FF2B5EF4-FFF2-40B4-BE49-F238E27FC236}">
                <a16:creationId xmlns:a16="http://schemas.microsoft.com/office/drawing/2014/main" id="{D5ADF8D4-C8E4-DB4A-955D-F3EDCE59FB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25C4B6-43A6-A544-BC90-8BE1AA4B9A2B}"/>
              </a:ext>
            </a:extLst>
          </p:cNvPr>
          <p:cNvSpPr>
            <a:spLocks noGrp="1"/>
          </p:cNvSpPr>
          <p:nvPr>
            <p:ph type="sldNum" sz="quarter" idx="12"/>
          </p:nvPr>
        </p:nvSpPr>
        <p:spPr/>
        <p:txBody>
          <a:bodyPr/>
          <a:lstStyle/>
          <a:p>
            <a:fld id="{046A79A9-867D-9B4A-868A-3F5E34381EF2}" type="slidenum">
              <a:rPr lang="en-US" smtClean="0"/>
              <a:t>‹#›</a:t>
            </a:fld>
            <a:endParaRPr lang="en-US"/>
          </a:p>
        </p:txBody>
      </p:sp>
    </p:spTree>
    <p:extLst>
      <p:ext uri="{BB962C8B-B14F-4D97-AF65-F5344CB8AC3E}">
        <p14:creationId xmlns:p14="http://schemas.microsoft.com/office/powerpoint/2010/main" val="1724798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0A501-FD2F-224C-8AE3-7D2C9CBBF2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F378E03-0A2F-6247-8557-9132A9D8B6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7FD4F1-8D58-424B-A853-D50445750027}"/>
              </a:ext>
            </a:extLst>
          </p:cNvPr>
          <p:cNvSpPr>
            <a:spLocks noGrp="1"/>
          </p:cNvSpPr>
          <p:nvPr>
            <p:ph type="dt" sz="half" idx="10"/>
          </p:nvPr>
        </p:nvSpPr>
        <p:spPr/>
        <p:txBody>
          <a:bodyPr/>
          <a:lstStyle/>
          <a:p>
            <a:fld id="{0B886DFD-5554-A948-B60A-FDB639CB5992}" type="datetimeFigureOut">
              <a:rPr lang="en-US" smtClean="0"/>
              <a:t>12/6/20</a:t>
            </a:fld>
            <a:endParaRPr lang="en-US"/>
          </a:p>
        </p:txBody>
      </p:sp>
      <p:sp>
        <p:nvSpPr>
          <p:cNvPr id="5" name="Footer Placeholder 4">
            <a:extLst>
              <a:ext uri="{FF2B5EF4-FFF2-40B4-BE49-F238E27FC236}">
                <a16:creationId xmlns:a16="http://schemas.microsoft.com/office/drawing/2014/main" id="{22F06A71-E9DC-FE46-9E51-A110EAC015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6E6E9A-9E0F-2F45-92E9-C31DA69745BA}"/>
              </a:ext>
            </a:extLst>
          </p:cNvPr>
          <p:cNvSpPr>
            <a:spLocks noGrp="1"/>
          </p:cNvSpPr>
          <p:nvPr>
            <p:ph type="sldNum" sz="quarter" idx="12"/>
          </p:nvPr>
        </p:nvSpPr>
        <p:spPr/>
        <p:txBody>
          <a:bodyPr/>
          <a:lstStyle/>
          <a:p>
            <a:fld id="{046A79A9-867D-9B4A-868A-3F5E34381EF2}" type="slidenum">
              <a:rPr lang="en-US" smtClean="0"/>
              <a:t>‹#›</a:t>
            </a:fld>
            <a:endParaRPr lang="en-US"/>
          </a:p>
        </p:txBody>
      </p:sp>
    </p:spTree>
    <p:extLst>
      <p:ext uri="{BB962C8B-B14F-4D97-AF65-F5344CB8AC3E}">
        <p14:creationId xmlns:p14="http://schemas.microsoft.com/office/powerpoint/2010/main" val="3533776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5E2750-CE03-6442-B2D9-E989BF60F1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F15048-BDF0-7945-8334-4464DADBBA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98E61F-9248-7D41-B63D-3F7136EDC50A}"/>
              </a:ext>
            </a:extLst>
          </p:cNvPr>
          <p:cNvSpPr>
            <a:spLocks noGrp="1"/>
          </p:cNvSpPr>
          <p:nvPr>
            <p:ph type="dt" sz="half" idx="10"/>
          </p:nvPr>
        </p:nvSpPr>
        <p:spPr/>
        <p:txBody>
          <a:bodyPr/>
          <a:lstStyle/>
          <a:p>
            <a:fld id="{0B886DFD-5554-A948-B60A-FDB639CB5992}" type="datetimeFigureOut">
              <a:rPr lang="en-US" smtClean="0"/>
              <a:t>12/6/20</a:t>
            </a:fld>
            <a:endParaRPr lang="en-US"/>
          </a:p>
        </p:txBody>
      </p:sp>
      <p:sp>
        <p:nvSpPr>
          <p:cNvPr id="5" name="Footer Placeholder 4">
            <a:extLst>
              <a:ext uri="{FF2B5EF4-FFF2-40B4-BE49-F238E27FC236}">
                <a16:creationId xmlns:a16="http://schemas.microsoft.com/office/drawing/2014/main" id="{68B66795-1181-2240-9CA7-1F482C5B69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245964-A1B0-BD47-AB80-B914BE5BA6A5}"/>
              </a:ext>
            </a:extLst>
          </p:cNvPr>
          <p:cNvSpPr>
            <a:spLocks noGrp="1"/>
          </p:cNvSpPr>
          <p:nvPr>
            <p:ph type="sldNum" sz="quarter" idx="12"/>
          </p:nvPr>
        </p:nvSpPr>
        <p:spPr/>
        <p:txBody>
          <a:bodyPr/>
          <a:lstStyle/>
          <a:p>
            <a:fld id="{046A79A9-867D-9B4A-868A-3F5E34381EF2}" type="slidenum">
              <a:rPr lang="en-US" smtClean="0"/>
              <a:t>‹#›</a:t>
            </a:fld>
            <a:endParaRPr lang="en-US"/>
          </a:p>
        </p:txBody>
      </p:sp>
    </p:spTree>
    <p:extLst>
      <p:ext uri="{BB962C8B-B14F-4D97-AF65-F5344CB8AC3E}">
        <p14:creationId xmlns:p14="http://schemas.microsoft.com/office/powerpoint/2010/main" val="1250291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6458A2-BF3C-244A-8298-9F0CC0DB4C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E09D78-9F7D-6E4F-8257-24C1B35415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8D27DC-7056-1E43-B4DD-83FAAB3AD9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886DFD-5554-A948-B60A-FDB639CB5992}" type="datetimeFigureOut">
              <a:rPr lang="en-US" smtClean="0"/>
              <a:t>12/6/20</a:t>
            </a:fld>
            <a:endParaRPr lang="en-US"/>
          </a:p>
        </p:txBody>
      </p:sp>
      <p:sp>
        <p:nvSpPr>
          <p:cNvPr id="5" name="Footer Placeholder 4">
            <a:extLst>
              <a:ext uri="{FF2B5EF4-FFF2-40B4-BE49-F238E27FC236}">
                <a16:creationId xmlns:a16="http://schemas.microsoft.com/office/drawing/2014/main" id="{4183F413-9D42-454D-876D-5B7413E625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EE45E36-2CB6-EA49-8411-301F7B58F2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6A79A9-867D-9B4A-868A-3F5E34381EF2}" type="slidenum">
              <a:rPr lang="en-US" smtClean="0"/>
              <a:t>‹#›</a:t>
            </a:fld>
            <a:endParaRPr lang="en-US"/>
          </a:p>
        </p:txBody>
      </p:sp>
    </p:spTree>
    <p:extLst>
      <p:ext uri="{BB962C8B-B14F-4D97-AF65-F5344CB8AC3E}">
        <p14:creationId xmlns:p14="http://schemas.microsoft.com/office/powerpoint/2010/main" val="3013205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hyperlink" Target="http://www.anker.com/" TargetMode="External"/><Relationship Id="rId5" Type="http://schemas.openxmlformats.org/officeDocument/2006/relationships/image" Target="../media/image22.jpe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hyperlink" Target="http://www.mobilekleanstore.com/" TargetMode="Externa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5.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C948A-CC02-5C42-9F25-2E52B1090B78}"/>
              </a:ext>
            </a:extLst>
          </p:cNvPr>
          <p:cNvSpPr>
            <a:spLocks noGrp="1"/>
          </p:cNvSpPr>
          <p:nvPr>
            <p:ph type="ctrTitle"/>
          </p:nvPr>
        </p:nvSpPr>
        <p:spPr>
          <a:xfrm>
            <a:off x="0" y="2880659"/>
            <a:ext cx="12192000" cy="2387600"/>
          </a:xfrm>
        </p:spPr>
        <p:txBody>
          <a:bodyPr>
            <a:noAutofit/>
          </a:bodyPr>
          <a:lstStyle/>
          <a:p>
            <a:r>
              <a:rPr lang="en-US" sz="8000" b="1" dirty="0">
                <a:ln w="31750">
                  <a:solidFill>
                    <a:srgbClr val="00FDFF"/>
                  </a:solidFill>
                </a:ln>
                <a:solidFill>
                  <a:schemeClr val="bg1"/>
                </a:solidFill>
              </a:rPr>
              <a:t>PENINSULA TECH CLUB</a:t>
            </a:r>
            <a:br>
              <a:rPr lang="en-US" sz="8000" b="1" dirty="0">
                <a:ln w="31750">
                  <a:solidFill>
                    <a:srgbClr val="00FDFF"/>
                  </a:solidFill>
                </a:ln>
                <a:solidFill>
                  <a:schemeClr val="bg1"/>
                </a:solidFill>
              </a:rPr>
            </a:br>
            <a:r>
              <a:rPr lang="en-US" sz="8000" b="1" dirty="0">
                <a:ln w="31750">
                  <a:solidFill>
                    <a:srgbClr val="00FDFF"/>
                  </a:solidFill>
                </a:ln>
                <a:solidFill>
                  <a:schemeClr val="bg1"/>
                </a:solidFill>
                <a:latin typeface="Aharoni" panose="02010803020104030203" pitchFamily="2" charset="-79"/>
                <a:cs typeface="Aharoni" panose="02010803020104030203" pitchFamily="2" charset="-79"/>
              </a:rPr>
              <a:t>GIFT LIST </a:t>
            </a:r>
            <a:r>
              <a:rPr lang="en-US" sz="8800" b="1" dirty="0">
                <a:ln w="31750">
                  <a:solidFill>
                    <a:srgbClr val="00FDFF"/>
                  </a:solidFill>
                </a:ln>
                <a:solidFill>
                  <a:schemeClr val="bg1"/>
                </a:solidFill>
                <a:latin typeface="Aharoni" panose="02010803020104030203" pitchFamily="2" charset="-79"/>
                <a:cs typeface="Aharoni" panose="02010803020104030203" pitchFamily="2" charset="-79"/>
              </a:rPr>
              <a:t>2020</a:t>
            </a:r>
          </a:p>
        </p:txBody>
      </p:sp>
      <p:pic>
        <p:nvPicPr>
          <p:cNvPr id="6" name="Picture 5" descr="Logo, company name&#10;&#10;Description automatically generated">
            <a:extLst>
              <a:ext uri="{FF2B5EF4-FFF2-40B4-BE49-F238E27FC236}">
                <a16:creationId xmlns:a16="http://schemas.microsoft.com/office/drawing/2014/main" id="{8805F328-6DED-764A-928B-93433D33E06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62356" y="0"/>
            <a:ext cx="1443037" cy="1443037"/>
          </a:xfrm>
          <a:prstGeom prst="rect">
            <a:avLst/>
          </a:prstGeom>
          <a:solidFill>
            <a:schemeClr val="bg1">
              <a:lumMod val="95000"/>
            </a:schemeClr>
          </a:solidFill>
        </p:spPr>
      </p:pic>
    </p:spTree>
    <p:extLst>
      <p:ext uri="{BB962C8B-B14F-4D97-AF65-F5344CB8AC3E}">
        <p14:creationId xmlns:p14="http://schemas.microsoft.com/office/powerpoint/2010/main" val="433985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D1746-02A4-5D47-BFA1-E6E1A6C6F6DC}"/>
              </a:ext>
            </a:extLst>
          </p:cNvPr>
          <p:cNvSpPr>
            <a:spLocks noGrp="1"/>
          </p:cNvSpPr>
          <p:nvPr>
            <p:ph type="title"/>
          </p:nvPr>
        </p:nvSpPr>
        <p:spPr>
          <a:xfrm>
            <a:off x="1143000" y="365125"/>
            <a:ext cx="10210800" cy="1325563"/>
          </a:xfrm>
        </p:spPr>
        <p:txBody>
          <a:bodyPr>
            <a:normAutofit/>
          </a:bodyPr>
          <a:lstStyle/>
          <a:p>
            <a:r>
              <a:rPr lang="en-US" sz="6000" b="1" dirty="0">
                <a:ln>
                  <a:solidFill>
                    <a:srgbClr val="00FDFF"/>
                  </a:solidFill>
                </a:ln>
                <a:solidFill>
                  <a:schemeClr val="bg1"/>
                </a:solidFill>
                <a:latin typeface="Aharoni" panose="02010803020104030203" pitchFamily="2" charset="-79"/>
                <a:cs typeface="Aharoni" panose="02010803020104030203" pitchFamily="2" charset="-79"/>
              </a:rPr>
              <a:t>PTC GIFT LIST 2020</a:t>
            </a:r>
          </a:p>
        </p:txBody>
      </p:sp>
      <p:sp>
        <p:nvSpPr>
          <p:cNvPr id="3" name="Content Placeholder 2">
            <a:extLst>
              <a:ext uri="{FF2B5EF4-FFF2-40B4-BE49-F238E27FC236}">
                <a16:creationId xmlns:a16="http://schemas.microsoft.com/office/drawing/2014/main" id="{C725C42D-39A3-C943-A8BC-5AD4BDF69A3C}"/>
              </a:ext>
            </a:extLst>
          </p:cNvPr>
          <p:cNvSpPr>
            <a:spLocks noGrp="1"/>
          </p:cNvSpPr>
          <p:nvPr>
            <p:ph idx="1"/>
          </p:nvPr>
        </p:nvSpPr>
        <p:spPr>
          <a:xfrm>
            <a:off x="1571702" y="1825625"/>
            <a:ext cx="9667720" cy="4667250"/>
          </a:xfrm>
        </p:spPr>
        <p:txBody>
          <a:bodyPr>
            <a:normAutofit/>
          </a:bodyPr>
          <a:lstStyle/>
          <a:p>
            <a:pPr marL="0" indent="0">
              <a:buNone/>
            </a:pPr>
            <a:r>
              <a:rPr lang="en-US" sz="4800" i="1" dirty="0">
                <a:ln>
                  <a:solidFill>
                    <a:schemeClr val="bg1">
                      <a:lumMod val="85000"/>
                    </a:schemeClr>
                  </a:solidFill>
                </a:ln>
                <a:solidFill>
                  <a:schemeClr val="bg1"/>
                </a:solidFill>
              </a:rPr>
              <a:t>Brought to you by the TECH CLUB …</a:t>
            </a:r>
          </a:p>
          <a:p>
            <a:pPr marL="0" indent="0">
              <a:buNone/>
            </a:pPr>
            <a:endParaRPr lang="en-US" sz="1600" dirty="0">
              <a:ln>
                <a:solidFill>
                  <a:schemeClr val="bg1">
                    <a:lumMod val="85000"/>
                  </a:schemeClr>
                </a:solidFill>
              </a:ln>
              <a:solidFill>
                <a:schemeClr val="bg1"/>
              </a:solidFill>
            </a:endParaRPr>
          </a:p>
          <a:p>
            <a:pPr lvl="3">
              <a:buFont typeface="Wingdings" pitchFamily="2" charset="2"/>
              <a:buChar char="v"/>
            </a:pPr>
            <a:r>
              <a:rPr lang="en-US" sz="4400" dirty="0">
                <a:ln>
                  <a:solidFill>
                    <a:schemeClr val="bg1">
                      <a:lumMod val="85000"/>
                    </a:schemeClr>
                  </a:solidFill>
                </a:ln>
                <a:solidFill>
                  <a:schemeClr val="bg1"/>
                </a:solidFill>
              </a:rPr>
              <a:t> Barry </a:t>
            </a:r>
            <a:r>
              <a:rPr lang="en-US" sz="4400" dirty="0" err="1">
                <a:ln>
                  <a:solidFill>
                    <a:schemeClr val="bg1">
                      <a:lumMod val="85000"/>
                    </a:schemeClr>
                  </a:solidFill>
                </a:ln>
                <a:solidFill>
                  <a:schemeClr val="bg1"/>
                </a:solidFill>
              </a:rPr>
              <a:t>Stiefel</a:t>
            </a:r>
            <a:endParaRPr lang="en-US" sz="4400" dirty="0">
              <a:ln>
                <a:solidFill>
                  <a:schemeClr val="bg1">
                    <a:lumMod val="85000"/>
                  </a:schemeClr>
                </a:solidFill>
              </a:ln>
              <a:solidFill>
                <a:schemeClr val="bg1"/>
              </a:solidFill>
            </a:endParaRPr>
          </a:p>
          <a:p>
            <a:pPr lvl="3">
              <a:buFont typeface="Wingdings" pitchFamily="2" charset="2"/>
              <a:buChar char="v"/>
            </a:pPr>
            <a:r>
              <a:rPr lang="en-US" sz="4400" dirty="0">
                <a:ln>
                  <a:solidFill>
                    <a:schemeClr val="bg1">
                      <a:lumMod val="85000"/>
                    </a:schemeClr>
                  </a:solidFill>
                </a:ln>
                <a:solidFill>
                  <a:schemeClr val="bg1"/>
                </a:solidFill>
              </a:rPr>
              <a:t> Susan </a:t>
            </a:r>
            <a:r>
              <a:rPr lang="en-US" sz="4400" dirty="0" err="1">
                <a:ln>
                  <a:solidFill>
                    <a:schemeClr val="bg1">
                      <a:lumMod val="85000"/>
                    </a:schemeClr>
                  </a:solidFill>
                </a:ln>
                <a:solidFill>
                  <a:schemeClr val="bg1"/>
                </a:solidFill>
              </a:rPr>
              <a:t>Bies</a:t>
            </a:r>
            <a:endParaRPr lang="en-US" sz="4400" dirty="0">
              <a:ln>
                <a:solidFill>
                  <a:schemeClr val="bg1">
                    <a:lumMod val="85000"/>
                  </a:schemeClr>
                </a:solidFill>
              </a:ln>
              <a:solidFill>
                <a:schemeClr val="bg1"/>
              </a:solidFill>
            </a:endParaRPr>
          </a:p>
          <a:p>
            <a:pPr lvl="3">
              <a:buFont typeface="Wingdings" pitchFamily="2" charset="2"/>
              <a:buChar char="v"/>
            </a:pPr>
            <a:r>
              <a:rPr lang="en-US" sz="4400" dirty="0">
                <a:ln>
                  <a:solidFill>
                    <a:schemeClr val="bg1">
                      <a:lumMod val="85000"/>
                    </a:schemeClr>
                  </a:solidFill>
                </a:ln>
                <a:solidFill>
                  <a:schemeClr val="bg1"/>
                </a:solidFill>
              </a:rPr>
              <a:t> Diep Lavu</a:t>
            </a:r>
          </a:p>
          <a:p>
            <a:pPr lvl="3">
              <a:buFont typeface="Wingdings" pitchFamily="2" charset="2"/>
              <a:buChar char="v"/>
            </a:pPr>
            <a:r>
              <a:rPr lang="en-US" sz="4400" dirty="0">
                <a:ln>
                  <a:solidFill>
                    <a:schemeClr val="bg1">
                      <a:lumMod val="85000"/>
                    </a:schemeClr>
                  </a:solidFill>
                </a:ln>
                <a:solidFill>
                  <a:schemeClr val="bg1"/>
                </a:solidFill>
              </a:rPr>
              <a:t> Mike Palmer</a:t>
            </a:r>
          </a:p>
          <a:p>
            <a:pPr lvl="3">
              <a:buFont typeface="Wingdings" pitchFamily="2" charset="2"/>
              <a:buChar char="v"/>
            </a:pPr>
            <a:r>
              <a:rPr lang="en-US" sz="4400" dirty="0">
                <a:ln>
                  <a:solidFill>
                    <a:schemeClr val="bg1">
                      <a:lumMod val="85000"/>
                    </a:schemeClr>
                  </a:solidFill>
                </a:ln>
                <a:solidFill>
                  <a:schemeClr val="bg1"/>
                </a:solidFill>
              </a:rPr>
              <a:t> Jay Richman</a:t>
            </a:r>
          </a:p>
          <a:p>
            <a:endParaRPr lang="en-US" dirty="0"/>
          </a:p>
        </p:txBody>
      </p:sp>
    </p:spTree>
    <p:extLst>
      <p:ext uri="{BB962C8B-B14F-4D97-AF65-F5344CB8AC3E}">
        <p14:creationId xmlns:p14="http://schemas.microsoft.com/office/powerpoint/2010/main" val="127674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2CA59-2BB1-B645-B5C8-2D5AF3887A1B}"/>
              </a:ext>
            </a:extLst>
          </p:cNvPr>
          <p:cNvSpPr>
            <a:spLocks noGrp="1"/>
          </p:cNvSpPr>
          <p:nvPr>
            <p:ph type="title"/>
          </p:nvPr>
        </p:nvSpPr>
        <p:spPr>
          <a:xfrm>
            <a:off x="1116106" y="365125"/>
            <a:ext cx="10237694" cy="1325563"/>
          </a:xfrm>
        </p:spPr>
        <p:txBody>
          <a:bodyPr>
            <a:normAutofit/>
          </a:bodyPr>
          <a:lstStyle/>
          <a:p>
            <a:r>
              <a:rPr lang="en-US" sz="6000" b="1" dirty="0">
                <a:ln>
                  <a:solidFill>
                    <a:srgbClr val="00FDFF"/>
                  </a:solidFill>
                </a:ln>
                <a:solidFill>
                  <a:schemeClr val="bg1"/>
                </a:solidFill>
                <a:latin typeface="Aharoni" panose="02010803020104030203" pitchFamily="2" charset="-79"/>
                <a:cs typeface="Aharoni" panose="02010803020104030203" pitchFamily="2" charset="-79"/>
              </a:rPr>
              <a:t>PTC GIFT LIST 2020</a:t>
            </a:r>
          </a:p>
        </p:txBody>
      </p:sp>
      <p:sp>
        <p:nvSpPr>
          <p:cNvPr id="3" name="Content Placeholder 2">
            <a:extLst>
              <a:ext uri="{FF2B5EF4-FFF2-40B4-BE49-F238E27FC236}">
                <a16:creationId xmlns:a16="http://schemas.microsoft.com/office/drawing/2014/main" id="{87357F52-4BD8-7448-8075-48E3F6FAE4AC}"/>
              </a:ext>
            </a:extLst>
          </p:cNvPr>
          <p:cNvSpPr>
            <a:spLocks noGrp="1"/>
          </p:cNvSpPr>
          <p:nvPr>
            <p:ph idx="1"/>
          </p:nvPr>
        </p:nvSpPr>
        <p:spPr>
          <a:xfrm>
            <a:off x="2114509" y="1690688"/>
            <a:ext cx="8961385" cy="5032375"/>
          </a:xfrm>
        </p:spPr>
        <p:txBody>
          <a:bodyPr>
            <a:normAutofit/>
          </a:bodyPr>
          <a:lstStyle/>
          <a:p>
            <a:pPr marL="0" indent="0" fontAlgn="base">
              <a:buNone/>
            </a:pPr>
            <a:r>
              <a:rPr lang="en-US" sz="3600" b="1" dirty="0">
                <a:solidFill>
                  <a:schemeClr val="bg1"/>
                </a:solidFill>
              </a:rPr>
              <a:t>THE CATEGORIES …</a:t>
            </a:r>
          </a:p>
          <a:p>
            <a:pPr marL="514350" indent="-514350" fontAlgn="base">
              <a:spcAft>
                <a:spcPts val="600"/>
              </a:spcAft>
              <a:buAutoNum type="arabicParenR"/>
            </a:pPr>
            <a:r>
              <a:rPr lang="en-US" sz="3600" b="1" dirty="0">
                <a:solidFill>
                  <a:schemeClr val="bg1"/>
                </a:solidFill>
              </a:rPr>
              <a:t>Gifts that we </a:t>
            </a:r>
            <a:r>
              <a:rPr lang="en-US" sz="3600" b="1" u="sng" dirty="0">
                <a:solidFill>
                  <a:schemeClr val="bg1"/>
                </a:solidFill>
              </a:rPr>
              <a:t>HAVE and love</a:t>
            </a:r>
          </a:p>
          <a:p>
            <a:pPr marL="514350" indent="-514350" fontAlgn="base">
              <a:spcAft>
                <a:spcPts val="600"/>
              </a:spcAft>
              <a:buAutoNum type="arabicParenR"/>
            </a:pPr>
            <a:r>
              <a:rPr lang="en-US" sz="3600" b="1" dirty="0">
                <a:solidFill>
                  <a:schemeClr val="bg1"/>
                </a:solidFill>
                <a:effectLst/>
              </a:rPr>
              <a:t>G</a:t>
            </a:r>
            <a:r>
              <a:rPr lang="en-US" sz="3600" b="1" dirty="0">
                <a:solidFill>
                  <a:schemeClr val="bg1"/>
                </a:solidFill>
              </a:rPr>
              <a:t>ifts that we </a:t>
            </a:r>
            <a:r>
              <a:rPr lang="en-US" sz="3600" b="1" u="sng" dirty="0">
                <a:solidFill>
                  <a:schemeClr val="bg1"/>
                </a:solidFill>
              </a:rPr>
              <a:t>DON’T HAVE but want</a:t>
            </a:r>
          </a:p>
          <a:p>
            <a:pPr marL="514350" indent="-514350" fontAlgn="base">
              <a:spcAft>
                <a:spcPts val="600"/>
              </a:spcAft>
              <a:buAutoNum type="arabicParenR"/>
            </a:pPr>
            <a:r>
              <a:rPr lang="en-US" sz="3600" b="1" dirty="0">
                <a:solidFill>
                  <a:schemeClr val="bg1"/>
                </a:solidFill>
              </a:rPr>
              <a:t>Gifts </a:t>
            </a:r>
            <a:r>
              <a:rPr lang="en-US" sz="3600" b="1" u="sng" dirty="0">
                <a:solidFill>
                  <a:schemeClr val="bg1"/>
                </a:solidFill>
              </a:rPr>
              <a:t>UNDER $25</a:t>
            </a:r>
          </a:p>
          <a:p>
            <a:pPr marL="514350" indent="-514350" fontAlgn="base">
              <a:spcAft>
                <a:spcPts val="600"/>
              </a:spcAft>
              <a:buAutoNum type="arabicParenR"/>
            </a:pPr>
            <a:r>
              <a:rPr lang="en-US" sz="3600" b="1" dirty="0">
                <a:solidFill>
                  <a:schemeClr val="bg1"/>
                </a:solidFill>
                <a:effectLst/>
              </a:rPr>
              <a:t>G</a:t>
            </a:r>
            <a:r>
              <a:rPr lang="en-US" sz="3600" b="1" dirty="0">
                <a:solidFill>
                  <a:schemeClr val="bg1"/>
                </a:solidFill>
              </a:rPr>
              <a:t>ifts </a:t>
            </a:r>
            <a:r>
              <a:rPr lang="en-US" sz="3600" b="1" u="sng" dirty="0">
                <a:solidFill>
                  <a:schemeClr val="bg1"/>
                </a:solidFill>
              </a:rPr>
              <a:t>$50 - $200</a:t>
            </a:r>
          </a:p>
          <a:p>
            <a:pPr marL="514350" indent="-514350" fontAlgn="base">
              <a:spcAft>
                <a:spcPts val="600"/>
              </a:spcAft>
              <a:buFont typeface="Arial" panose="020B0604020202020204" pitchFamily="34" charset="0"/>
              <a:buAutoNum type="arabicParenR"/>
            </a:pPr>
            <a:r>
              <a:rPr lang="en-US" sz="3600" b="1" dirty="0">
                <a:solidFill>
                  <a:schemeClr val="bg1"/>
                </a:solidFill>
              </a:rPr>
              <a:t>Gifts for the </a:t>
            </a:r>
            <a:r>
              <a:rPr lang="en-US" sz="3600" b="1" u="sng" dirty="0">
                <a:solidFill>
                  <a:schemeClr val="bg1"/>
                </a:solidFill>
              </a:rPr>
              <a:t>GRANDKIDS</a:t>
            </a:r>
          </a:p>
          <a:p>
            <a:pPr marL="514350" indent="-514350" fontAlgn="base">
              <a:spcAft>
                <a:spcPts val="600"/>
              </a:spcAft>
              <a:buAutoNum type="arabicParenR"/>
            </a:pPr>
            <a:r>
              <a:rPr lang="en-US" sz="3600" b="1" dirty="0">
                <a:solidFill>
                  <a:schemeClr val="bg1"/>
                </a:solidFill>
              </a:rPr>
              <a:t>Gifts where </a:t>
            </a:r>
            <a:r>
              <a:rPr lang="en-US" sz="3600" b="1" u="sng" dirty="0">
                <a:solidFill>
                  <a:schemeClr val="bg1"/>
                </a:solidFill>
              </a:rPr>
              <a:t>money is NO OBJECT</a:t>
            </a:r>
          </a:p>
          <a:p>
            <a:endParaRPr lang="en-US" dirty="0"/>
          </a:p>
        </p:txBody>
      </p:sp>
    </p:spTree>
    <p:extLst>
      <p:ext uri="{BB962C8B-B14F-4D97-AF65-F5344CB8AC3E}">
        <p14:creationId xmlns:p14="http://schemas.microsoft.com/office/powerpoint/2010/main" val="1765902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0E22F-4959-DA4E-8990-D00FC5F41F0A}"/>
              </a:ext>
            </a:extLst>
          </p:cNvPr>
          <p:cNvSpPr>
            <a:spLocks noGrp="1"/>
          </p:cNvSpPr>
          <p:nvPr>
            <p:ph type="title"/>
          </p:nvPr>
        </p:nvSpPr>
        <p:spPr/>
        <p:txBody>
          <a:bodyPr/>
          <a:lstStyle/>
          <a:p>
            <a:r>
              <a:rPr lang="en-US" dirty="0">
                <a:ln>
                  <a:solidFill>
                    <a:srgbClr val="00FDFF"/>
                  </a:solidFill>
                </a:ln>
                <a:solidFill>
                  <a:schemeClr val="bg1"/>
                </a:solidFill>
                <a:latin typeface="Aharoni" panose="02010803020104030203" pitchFamily="2" charset="-79"/>
                <a:cs typeface="Aharoni" panose="02010803020104030203" pitchFamily="2" charset="-79"/>
              </a:rPr>
              <a:t>Gifts that </a:t>
            </a:r>
            <a:r>
              <a:rPr lang="en-US" b="1" u="sng" dirty="0">
                <a:ln>
                  <a:solidFill>
                    <a:srgbClr val="00FDFF"/>
                  </a:solidFill>
                </a:ln>
                <a:solidFill>
                  <a:schemeClr val="bg1"/>
                </a:solidFill>
                <a:latin typeface="Aharoni" panose="02010803020104030203" pitchFamily="2" charset="-79"/>
                <a:cs typeface="Aharoni" panose="02010803020104030203" pitchFamily="2" charset="-79"/>
              </a:rPr>
              <a:t>we have and love</a:t>
            </a:r>
            <a:endParaRPr lang="en-US" u="sng" dirty="0"/>
          </a:p>
        </p:txBody>
      </p:sp>
      <p:pic>
        <p:nvPicPr>
          <p:cNvPr id="3" name="Picture 2">
            <a:extLst>
              <a:ext uri="{FF2B5EF4-FFF2-40B4-BE49-F238E27FC236}">
                <a16:creationId xmlns:a16="http://schemas.microsoft.com/office/drawing/2014/main" id="{9CAD177F-46F3-4041-AE61-0DED55FD57B9}"/>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2151996" y="1703953"/>
            <a:ext cx="1400175" cy="1894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520719C3-9363-5C45-8911-E2BFFCBE6743}"/>
              </a:ext>
            </a:extLst>
          </p:cNvPr>
          <p:cNvSpPr txBox="1"/>
          <p:nvPr/>
        </p:nvSpPr>
        <p:spPr>
          <a:xfrm>
            <a:off x="3933389" y="1703953"/>
            <a:ext cx="3862457" cy="1754326"/>
          </a:xfrm>
          <a:prstGeom prst="rect">
            <a:avLst/>
          </a:prstGeom>
          <a:noFill/>
        </p:spPr>
        <p:txBody>
          <a:bodyPr wrap="square" rtlCol="0">
            <a:spAutoFit/>
          </a:bodyPr>
          <a:lstStyle/>
          <a:p>
            <a:r>
              <a:rPr lang="en-US" b="1" u="sng" dirty="0">
                <a:solidFill>
                  <a:schemeClr val="bg1"/>
                </a:solidFill>
              </a:rPr>
              <a:t>SONOS MOVE SPEAKER </a:t>
            </a:r>
            <a:r>
              <a:rPr lang="en-US" dirty="0">
                <a:solidFill>
                  <a:schemeClr val="bg1"/>
                </a:solidFill>
              </a:rPr>
              <a:t>- portable and waterproof. Connects through </a:t>
            </a:r>
            <a:r>
              <a:rPr lang="en-US" dirty="0" err="1">
                <a:solidFill>
                  <a:schemeClr val="bg1"/>
                </a:solidFill>
              </a:rPr>
              <a:t>wifi</a:t>
            </a:r>
            <a:r>
              <a:rPr lang="en-US" dirty="0">
                <a:solidFill>
                  <a:schemeClr val="bg1"/>
                </a:solidFill>
              </a:rPr>
              <a:t> network but also can connect through Bluetooth to another device. SONOS IS OFFERING A $100 DISCOUNT! </a:t>
            </a:r>
            <a:r>
              <a:rPr lang="en-US" b="1" dirty="0">
                <a:solidFill>
                  <a:schemeClr val="bg1"/>
                </a:solidFill>
              </a:rPr>
              <a:t>… $399 to $299  </a:t>
            </a:r>
          </a:p>
        </p:txBody>
      </p:sp>
      <p:pic>
        <p:nvPicPr>
          <p:cNvPr id="6" name="Picture 5">
            <a:extLst>
              <a:ext uri="{FF2B5EF4-FFF2-40B4-BE49-F238E27FC236}">
                <a16:creationId xmlns:a16="http://schemas.microsoft.com/office/drawing/2014/main" id="{44153375-6087-6541-B859-7661B54C7668}"/>
              </a:ext>
            </a:extLst>
          </p:cNvPr>
          <p:cNvPicPr>
            <a:picLocks noChangeAspect="1"/>
          </p:cNvPicPr>
          <p:nvPr/>
        </p:nvPicPr>
        <p:blipFill>
          <a:blip r:embed="rId3"/>
          <a:stretch>
            <a:fillRect/>
          </a:stretch>
        </p:blipFill>
        <p:spPr>
          <a:xfrm>
            <a:off x="6653213" y="3288237"/>
            <a:ext cx="518714" cy="475488"/>
          </a:xfrm>
          <a:prstGeom prst="rect">
            <a:avLst/>
          </a:prstGeom>
        </p:spPr>
      </p:pic>
      <p:pic>
        <p:nvPicPr>
          <p:cNvPr id="9" name="Picture 8" descr="A picture containing text, electronics&#10;&#10;Description automatically generated">
            <a:extLst>
              <a:ext uri="{FF2B5EF4-FFF2-40B4-BE49-F238E27FC236}">
                <a16:creationId xmlns:a16="http://schemas.microsoft.com/office/drawing/2014/main" id="{AB9B9856-B6E0-3647-961B-E511602FFA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45383" y="4379781"/>
            <a:ext cx="3525863" cy="1325563"/>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B57151EA-F1BF-584C-9D1C-D1EDE07F7371}"/>
              </a:ext>
            </a:extLst>
          </p:cNvPr>
          <p:cNvSpPr txBox="1"/>
          <p:nvPr/>
        </p:nvSpPr>
        <p:spPr>
          <a:xfrm>
            <a:off x="2405912" y="4228016"/>
            <a:ext cx="3665014" cy="1477328"/>
          </a:xfrm>
          <a:prstGeom prst="rect">
            <a:avLst/>
          </a:prstGeom>
          <a:noFill/>
        </p:spPr>
        <p:txBody>
          <a:bodyPr wrap="square" rtlCol="0">
            <a:spAutoFit/>
          </a:bodyPr>
          <a:lstStyle/>
          <a:p>
            <a:r>
              <a:rPr lang="en-US" u="sng" dirty="0">
                <a:solidFill>
                  <a:schemeClr val="bg1"/>
                </a:solidFill>
              </a:rPr>
              <a:t>The Photo Stick</a:t>
            </a:r>
            <a:r>
              <a:rPr lang="en-US" dirty="0">
                <a:solidFill>
                  <a:schemeClr val="bg1"/>
                </a:solidFill>
              </a:rPr>
              <a:t>– great for backing up all your photos, videos.  It is just plug in and go.  Comes in 8/64/128 GB.  Just buy the 128GB you will need it!! Amazon $54</a:t>
            </a:r>
          </a:p>
        </p:txBody>
      </p:sp>
      <p:pic>
        <p:nvPicPr>
          <p:cNvPr id="11" name="Picture 10">
            <a:extLst>
              <a:ext uri="{FF2B5EF4-FFF2-40B4-BE49-F238E27FC236}">
                <a16:creationId xmlns:a16="http://schemas.microsoft.com/office/drawing/2014/main" id="{35C1B686-3730-9744-9E78-CB6B2073DD9A}"/>
              </a:ext>
            </a:extLst>
          </p:cNvPr>
          <p:cNvPicPr>
            <a:picLocks noChangeAspect="1"/>
          </p:cNvPicPr>
          <p:nvPr/>
        </p:nvPicPr>
        <p:blipFill>
          <a:blip r:embed="rId5"/>
          <a:stretch>
            <a:fillRect/>
          </a:stretch>
        </p:blipFill>
        <p:spPr>
          <a:xfrm>
            <a:off x="5658306" y="5686622"/>
            <a:ext cx="518714" cy="475488"/>
          </a:xfrm>
          <a:prstGeom prst="rect">
            <a:avLst/>
          </a:prstGeom>
        </p:spPr>
      </p:pic>
    </p:spTree>
    <p:extLst>
      <p:ext uri="{BB962C8B-B14F-4D97-AF65-F5344CB8AC3E}">
        <p14:creationId xmlns:p14="http://schemas.microsoft.com/office/powerpoint/2010/main" val="2214416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D07B8-2190-5842-9981-6632B89F706F}"/>
              </a:ext>
            </a:extLst>
          </p:cNvPr>
          <p:cNvSpPr>
            <a:spLocks noGrp="1"/>
          </p:cNvSpPr>
          <p:nvPr>
            <p:ph type="title"/>
          </p:nvPr>
        </p:nvSpPr>
        <p:spPr>
          <a:xfrm>
            <a:off x="1237129" y="365125"/>
            <a:ext cx="10116670" cy="1325563"/>
          </a:xfrm>
        </p:spPr>
        <p:txBody>
          <a:bodyPr/>
          <a:lstStyle/>
          <a:p>
            <a:r>
              <a:rPr lang="en-US" b="1" dirty="0">
                <a:ln>
                  <a:solidFill>
                    <a:srgbClr val="00FDFF"/>
                  </a:solidFill>
                </a:ln>
                <a:solidFill>
                  <a:schemeClr val="bg1"/>
                </a:solidFill>
                <a:latin typeface="Aharoni" panose="02010803020104030203" pitchFamily="2" charset="-79"/>
                <a:cs typeface="Aharoni" panose="02010803020104030203" pitchFamily="2" charset="-79"/>
              </a:rPr>
              <a:t>Gifts that </a:t>
            </a:r>
            <a:r>
              <a:rPr lang="en-US" b="1" u="sng" dirty="0">
                <a:ln>
                  <a:solidFill>
                    <a:srgbClr val="00FDFF"/>
                  </a:solidFill>
                </a:ln>
                <a:solidFill>
                  <a:schemeClr val="bg1"/>
                </a:solidFill>
                <a:latin typeface="Aharoni" panose="02010803020104030203" pitchFamily="2" charset="-79"/>
                <a:cs typeface="Aharoni" panose="02010803020104030203" pitchFamily="2" charset="-79"/>
              </a:rPr>
              <a:t>we have and love</a:t>
            </a:r>
            <a:endParaRPr lang="en-US" u="sng" dirty="0">
              <a:ln>
                <a:solidFill>
                  <a:srgbClr val="00FDFF"/>
                </a:solidFill>
              </a:ln>
            </a:endParaRPr>
          </a:p>
        </p:txBody>
      </p:sp>
      <p:pic>
        <p:nvPicPr>
          <p:cNvPr id="5" name="Content Placeholder 4" descr="A picture containing qr code&#10;&#10;Description automatically generated">
            <a:extLst>
              <a:ext uri="{FF2B5EF4-FFF2-40B4-BE49-F238E27FC236}">
                <a16:creationId xmlns:a16="http://schemas.microsoft.com/office/drawing/2014/main" id="{D682A70D-D163-1F46-96BB-3334F5B2F9C8}"/>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7572123" y="4032194"/>
            <a:ext cx="1998991" cy="21617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77DE9619-B34D-E34F-8D69-43FCCF745723}"/>
              </a:ext>
            </a:extLst>
          </p:cNvPr>
          <p:cNvSpPr txBox="1"/>
          <p:nvPr/>
        </p:nvSpPr>
        <p:spPr>
          <a:xfrm>
            <a:off x="3614738" y="4624598"/>
            <a:ext cx="3834816" cy="1200329"/>
          </a:xfrm>
          <a:prstGeom prst="rect">
            <a:avLst/>
          </a:prstGeom>
          <a:noFill/>
        </p:spPr>
        <p:txBody>
          <a:bodyPr wrap="square" rtlCol="0">
            <a:spAutoFit/>
          </a:bodyPr>
          <a:lstStyle/>
          <a:p>
            <a:r>
              <a:rPr lang="en-US" b="1" u="sng" dirty="0" err="1">
                <a:solidFill>
                  <a:schemeClr val="bg1"/>
                </a:solidFill>
              </a:rPr>
              <a:t>GolfBuddy</a:t>
            </a:r>
            <a:r>
              <a:rPr lang="en-US" b="1" u="sng" dirty="0">
                <a:solidFill>
                  <a:schemeClr val="bg1"/>
                </a:solidFill>
              </a:rPr>
              <a:t> Voice X </a:t>
            </a:r>
            <a:r>
              <a:rPr lang="en-US" dirty="0">
                <a:solidFill>
                  <a:schemeClr val="bg1"/>
                </a:solidFill>
              </a:rPr>
              <a:t>GPS/Rangefinder Bundle with Belt Clip, 5 Ball Markers and 1 Magnetic Hat Clip, Amazon  $90</a:t>
            </a:r>
          </a:p>
          <a:p>
            <a:endParaRPr lang="en-US" dirty="0"/>
          </a:p>
        </p:txBody>
      </p:sp>
      <p:pic>
        <p:nvPicPr>
          <p:cNvPr id="4" name="Picture 3">
            <a:extLst>
              <a:ext uri="{FF2B5EF4-FFF2-40B4-BE49-F238E27FC236}">
                <a16:creationId xmlns:a16="http://schemas.microsoft.com/office/drawing/2014/main" id="{4400DFF7-0F7F-F74F-91F2-E0AB31952083}"/>
              </a:ext>
            </a:extLst>
          </p:cNvPr>
          <p:cNvPicPr>
            <a:picLocks noChangeAspect="1"/>
          </p:cNvPicPr>
          <p:nvPr/>
        </p:nvPicPr>
        <p:blipFill>
          <a:blip r:embed="rId3"/>
          <a:stretch>
            <a:fillRect/>
          </a:stretch>
        </p:blipFill>
        <p:spPr>
          <a:xfrm>
            <a:off x="6564984" y="5695109"/>
            <a:ext cx="518714" cy="475488"/>
          </a:xfrm>
          <a:prstGeom prst="rect">
            <a:avLst/>
          </a:prstGeom>
        </p:spPr>
      </p:pic>
      <p:pic>
        <p:nvPicPr>
          <p:cNvPr id="11" name="Picture 10" descr="Graphical user interface, application&#10;&#10;Description automatically generated">
            <a:extLst>
              <a:ext uri="{FF2B5EF4-FFF2-40B4-BE49-F238E27FC236}">
                <a16:creationId xmlns:a16="http://schemas.microsoft.com/office/drawing/2014/main" id="{62421768-7B45-C041-9478-ED8F9463CF5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51856" y="1829803"/>
            <a:ext cx="2753225" cy="23760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11">
            <a:extLst>
              <a:ext uri="{FF2B5EF4-FFF2-40B4-BE49-F238E27FC236}">
                <a16:creationId xmlns:a16="http://schemas.microsoft.com/office/drawing/2014/main" id="{B8D50DF1-84C9-9447-ACED-848C7C04E804}"/>
              </a:ext>
            </a:extLst>
          </p:cNvPr>
          <p:cNvSpPr txBox="1"/>
          <p:nvPr/>
        </p:nvSpPr>
        <p:spPr>
          <a:xfrm>
            <a:off x="4426848" y="1802610"/>
            <a:ext cx="5745852" cy="1477328"/>
          </a:xfrm>
          <a:prstGeom prst="rect">
            <a:avLst/>
          </a:prstGeom>
          <a:noFill/>
        </p:spPr>
        <p:txBody>
          <a:bodyPr wrap="square" rtlCol="0">
            <a:spAutoFit/>
          </a:bodyPr>
          <a:lstStyle/>
          <a:p>
            <a:r>
              <a:rPr lang="en-US" b="1" u="sng" dirty="0">
                <a:solidFill>
                  <a:schemeClr val="bg1"/>
                </a:solidFill>
              </a:rPr>
              <a:t>FIXD</a:t>
            </a:r>
            <a:r>
              <a:rPr lang="en-US" b="1" dirty="0">
                <a:solidFill>
                  <a:schemeClr val="bg1"/>
                </a:solidFill>
              </a:rPr>
              <a:t> </a:t>
            </a:r>
            <a:r>
              <a:rPr lang="en-US" dirty="0">
                <a:solidFill>
                  <a:schemeClr val="bg1"/>
                </a:solidFill>
              </a:rPr>
              <a:t>- Check Engine Light Diagnostics — Read and diagnose your check engine light, understand the severity of the issue, and clear that pesky light from your vehicle. plugs into your car [all gas powered cars after 1996 have the port] somewhere near steering wheel.  Amazon $60</a:t>
            </a:r>
          </a:p>
        </p:txBody>
      </p:sp>
      <p:pic>
        <p:nvPicPr>
          <p:cNvPr id="13" name="Picture 12">
            <a:extLst>
              <a:ext uri="{FF2B5EF4-FFF2-40B4-BE49-F238E27FC236}">
                <a16:creationId xmlns:a16="http://schemas.microsoft.com/office/drawing/2014/main" id="{EE3A1F75-A804-0F47-94AF-76142FC94466}"/>
              </a:ext>
            </a:extLst>
          </p:cNvPr>
          <p:cNvPicPr>
            <a:picLocks noChangeAspect="1"/>
          </p:cNvPicPr>
          <p:nvPr/>
        </p:nvPicPr>
        <p:blipFill>
          <a:blip r:embed="rId5"/>
          <a:stretch>
            <a:fillRect/>
          </a:stretch>
        </p:blipFill>
        <p:spPr>
          <a:xfrm>
            <a:off x="9049674" y="3040945"/>
            <a:ext cx="521440" cy="477986"/>
          </a:xfrm>
          <a:prstGeom prst="rect">
            <a:avLst/>
          </a:prstGeom>
        </p:spPr>
      </p:pic>
    </p:spTree>
    <p:extLst>
      <p:ext uri="{BB962C8B-B14F-4D97-AF65-F5344CB8AC3E}">
        <p14:creationId xmlns:p14="http://schemas.microsoft.com/office/powerpoint/2010/main" val="2221971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8F255-1603-A34F-BB2B-19D2BF3E2DEB}"/>
              </a:ext>
            </a:extLst>
          </p:cNvPr>
          <p:cNvSpPr>
            <a:spLocks noGrp="1"/>
          </p:cNvSpPr>
          <p:nvPr>
            <p:ph type="title"/>
          </p:nvPr>
        </p:nvSpPr>
        <p:spPr/>
        <p:txBody>
          <a:bodyPr/>
          <a:lstStyle/>
          <a:p>
            <a:r>
              <a:rPr lang="en-US" b="1" dirty="0">
                <a:ln>
                  <a:solidFill>
                    <a:schemeClr val="bg1">
                      <a:lumMod val="85000"/>
                    </a:schemeClr>
                  </a:solidFill>
                </a:ln>
                <a:solidFill>
                  <a:schemeClr val="bg1"/>
                </a:solidFill>
                <a:latin typeface="Aharoni" panose="02010803020104030203" pitchFamily="2" charset="-79"/>
                <a:cs typeface="Aharoni" panose="02010803020104030203" pitchFamily="2" charset="-79"/>
              </a:rPr>
              <a:t>Gifts</a:t>
            </a:r>
            <a:r>
              <a:rPr lang="en-US" b="1" dirty="0">
                <a:ln>
                  <a:solidFill>
                    <a:srgbClr val="00FDFF"/>
                  </a:solidFill>
                </a:ln>
                <a:solidFill>
                  <a:schemeClr val="bg1"/>
                </a:solidFill>
                <a:latin typeface="Aharoni" panose="02010803020104030203" pitchFamily="2" charset="-79"/>
                <a:cs typeface="Aharoni" panose="02010803020104030203" pitchFamily="2" charset="-79"/>
              </a:rPr>
              <a:t> we </a:t>
            </a:r>
            <a:r>
              <a:rPr lang="en-US" b="1" u="sng" dirty="0">
                <a:ln>
                  <a:solidFill>
                    <a:srgbClr val="00FDFF"/>
                  </a:solidFill>
                </a:ln>
                <a:solidFill>
                  <a:schemeClr val="bg1"/>
                </a:solidFill>
                <a:latin typeface="Aharoni" panose="02010803020104030203" pitchFamily="2" charset="-79"/>
                <a:cs typeface="Aharoni" panose="02010803020104030203" pitchFamily="2" charset="-79"/>
              </a:rPr>
              <a:t>DON’T HAVE but WANT</a:t>
            </a:r>
            <a:endParaRPr lang="en-US" u="sng" dirty="0">
              <a:ln>
                <a:solidFill>
                  <a:srgbClr val="00FDFF"/>
                </a:solidFill>
              </a:ln>
            </a:endParaRPr>
          </a:p>
        </p:txBody>
      </p:sp>
      <p:pic>
        <p:nvPicPr>
          <p:cNvPr id="3" name="Picture 2">
            <a:extLst>
              <a:ext uri="{FF2B5EF4-FFF2-40B4-BE49-F238E27FC236}">
                <a16:creationId xmlns:a16="http://schemas.microsoft.com/office/drawing/2014/main" id="{493E8042-1BF8-204B-82A7-E5E69CEF6434}"/>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1530633" y="1636185"/>
            <a:ext cx="2736850" cy="1765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CA99F49B-D829-6F47-A0EF-A53CC7C5DD73}"/>
              </a:ext>
            </a:extLst>
          </p:cNvPr>
          <p:cNvSpPr txBox="1"/>
          <p:nvPr/>
        </p:nvSpPr>
        <p:spPr>
          <a:xfrm>
            <a:off x="4397619" y="1629931"/>
            <a:ext cx="4243388" cy="923330"/>
          </a:xfrm>
          <a:prstGeom prst="rect">
            <a:avLst/>
          </a:prstGeom>
          <a:noFill/>
        </p:spPr>
        <p:txBody>
          <a:bodyPr wrap="square" rtlCol="0">
            <a:spAutoFit/>
          </a:bodyPr>
          <a:lstStyle/>
          <a:p>
            <a:r>
              <a:rPr lang="en-US" b="1" u="sng" dirty="0">
                <a:solidFill>
                  <a:schemeClr val="bg1"/>
                </a:solidFill>
              </a:rPr>
              <a:t>PROPELLA 7-SPEED E-BIKE (V3.4)</a:t>
            </a:r>
            <a:endParaRPr lang="en-US" dirty="0">
              <a:solidFill>
                <a:schemeClr val="bg1"/>
              </a:solidFill>
            </a:endParaRPr>
          </a:p>
          <a:p>
            <a:r>
              <a:rPr lang="en-US" b="1" dirty="0">
                <a:solidFill>
                  <a:schemeClr val="bg1"/>
                </a:solidFill>
              </a:rPr>
              <a:t>$1,500</a:t>
            </a:r>
            <a:endParaRPr lang="en-US" dirty="0">
              <a:solidFill>
                <a:schemeClr val="bg1"/>
              </a:solidFill>
            </a:endParaRPr>
          </a:p>
          <a:p>
            <a:r>
              <a:rPr lang="en-US" dirty="0"/>
              <a:t> </a:t>
            </a:r>
          </a:p>
        </p:txBody>
      </p:sp>
      <p:pic>
        <p:nvPicPr>
          <p:cNvPr id="6" name="Picture 5">
            <a:extLst>
              <a:ext uri="{FF2B5EF4-FFF2-40B4-BE49-F238E27FC236}">
                <a16:creationId xmlns:a16="http://schemas.microsoft.com/office/drawing/2014/main" id="{A34E076D-2203-1242-9F85-97D3C923EB53}"/>
              </a:ext>
            </a:extLst>
          </p:cNvPr>
          <p:cNvPicPr>
            <a:picLocks noChangeAspect="1"/>
          </p:cNvPicPr>
          <p:nvPr/>
        </p:nvPicPr>
        <p:blipFill>
          <a:blip r:embed="rId3"/>
          <a:stretch>
            <a:fillRect/>
          </a:stretch>
        </p:blipFill>
        <p:spPr>
          <a:xfrm>
            <a:off x="5416709" y="2091595"/>
            <a:ext cx="518714" cy="475488"/>
          </a:xfrm>
          <a:prstGeom prst="rect">
            <a:avLst/>
          </a:prstGeom>
        </p:spPr>
      </p:pic>
      <p:pic>
        <p:nvPicPr>
          <p:cNvPr id="7" name="Picture 6">
            <a:extLst>
              <a:ext uri="{FF2B5EF4-FFF2-40B4-BE49-F238E27FC236}">
                <a16:creationId xmlns:a16="http://schemas.microsoft.com/office/drawing/2014/main" id="{ABB4FFB4-3134-3440-AB79-52A54ECC4454}"/>
              </a:ext>
            </a:extLst>
          </p:cNvPr>
          <p:cNvPicPr>
            <a:picLocks noChangeAspect="1"/>
          </p:cNvPicPr>
          <p:nvPr/>
        </p:nvPicPr>
        <p:blipFill>
          <a:blip r:embed="rId4"/>
          <a:stretch>
            <a:fillRect/>
          </a:stretch>
        </p:blipFill>
        <p:spPr>
          <a:xfrm>
            <a:off x="7295014" y="3925813"/>
            <a:ext cx="518714" cy="475488"/>
          </a:xfrm>
          <a:prstGeom prst="rect">
            <a:avLst/>
          </a:prstGeom>
        </p:spPr>
      </p:pic>
      <p:pic>
        <p:nvPicPr>
          <p:cNvPr id="9" name="Picture 8">
            <a:extLst>
              <a:ext uri="{FF2B5EF4-FFF2-40B4-BE49-F238E27FC236}">
                <a16:creationId xmlns:a16="http://schemas.microsoft.com/office/drawing/2014/main" id="{5E661EF2-3320-7C41-8DB1-2AB3CBFD369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06825" y="2553261"/>
            <a:ext cx="2410433" cy="1965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a:extLst>
              <a:ext uri="{FF2B5EF4-FFF2-40B4-BE49-F238E27FC236}">
                <a16:creationId xmlns:a16="http://schemas.microsoft.com/office/drawing/2014/main" id="{665B7205-61F6-6349-8ECD-DB7E2C3AF5E9}"/>
              </a:ext>
            </a:extLst>
          </p:cNvPr>
          <p:cNvSpPr txBox="1"/>
          <p:nvPr/>
        </p:nvSpPr>
        <p:spPr>
          <a:xfrm>
            <a:off x="5037095" y="2876536"/>
            <a:ext cx="3071447" cy="1200329"/>
          </a:xfrm>
          <a:prstGeom prst="rect">
            <a:avLst/>
          </a:prstGeom>
          <a:noFill/>
        </p:spPr>
        <p:txBody>
          <a:bodyPr wrap="square" rtlCol="0">
            <a:spAutoFit/>
          </a:bodyPr>
          <a:lstStyle/>
          <a:p>
            <a:r>
              <a:rPr lang="en-US" b="1" u="sng" dirty="0">
                <a:solidFill>
                  <a:schemeClr val="bg1"/>
                </a:solidFill>
              </a:rPr>
              <a:t>ELBY Bike </a:t>
            </a:r>
            <a:r>
              <a:rPr lang="en-US" dirty="0">
                <a:solidFill>
                  <a:schemeClr val="bg1"/>
                </a:solidFill>
              </a:rPr>
              <a:t>– 9 Speed Electric Bike, pedal or glide, 80 miles on single charge, up to 20 MPH Amazon $2,880</a:t>
            </a:r>
          </a:p>
        </p:txBody>
      </p:sp>
      <p:pic>
        <p:nvPicPr>
          <p:cNvPr id="11" name="Picture 10" descr="A picture containing sport, exercise device, bicycle&#10;&#10;Description automatically generated">
            <a:extLst>
              <a:ext uri="{FF2B5EF4-FFF2-40B4-BE49-F238E27FC236}">
                <a16:creationId xmlns:a16="http://schemas.microsoft.com/office/drawing/2014/main" id="{86873691-8DA3-9649-8945-7A48D5D0DD0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78333" y="4645940"/>
            <a:ext cx="2089150" cy="1816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Text, logo&#10;&#10;Description automatically generated">
            <a:extLst>
              <a:ext uri="{FF2B5EF4-FFF2-40B4-BE49-F238E27FC236}">
                <a16:creationId xmlns:a16="http://schemas.microsoft.com/office/drawing/2014/main" id="{C01F51E1-2C14-F945-811E-A9A6401365A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910171" y="4389812"/>
            <a:ext cx="1414876" cy="573397"/>
          </a:xfrm>
          <a:prstGeom prst="rect">
            <a:avLst/>
          </a:prstGeom>
        </p:spPr>
      </p:pic>
      <p:sp>
        <p:nvSpPr>
          <p:cNvPr id="13" name="TextBox 12">
            <a:extLst>
              <a:ext uri="{FF2B5EF4-FFF2-40B4-BE49-F238E27FC236}">
                <a16:creationId xmlns:a16="http://schemas.microsoft.com/office/drawing/2014/main" id="{443CE54B-B1E1-5249-8AFF-CEBBAA60FCEA}"/>
              </a:ext>
            </a:extLst>
          </p:cNvPr>
          <p:cNvSpPr txBox="1"/>
          <p:nvPr/>
        </p:nvSpPr>
        <p:spPr>
          <a:xfrm>
            <a:off x="4397619" y="4930461"/>
            <a:ext cx="4692875" cy="1477328"/>
          </a:xfrm>
          <a:prstGeom prst="rect">
            <a:avLst/>
          </a:prstGeom>
          <a:noFill/>
        </p:spPr>
        <p:txBody>
          <a:bodyPr wrap="square" rtlCol="0">
            <a:spAutoFit/>
          </a:bodyPr>
          <a:lstStyle/>
          <a:p>
            <a:r>
              <a:rPr lang="en-US" b="1" u="sng" dirty="0" err="1">
                <a:solidFill>
                  <a:schemeClr val="bg1"/>
                </a:solidFill>
              </a:rPr>
              <a:t>Peleton</a:t>
            </a:r>
            <a:r>
              <a:rPr lang="en-US" b="1" u="sng" dirty="0">
                <a:solidFill>
                  <a:schemeClr val="bg1"/>
                </a:solidFill>
              </a:rPr>
              <a:t> Bike </a:t>
            </a:r>
            <a:r>
              <a:rPr lang="en-US" dirty="0">
                <a:solidFill>
                  <a:schemeClr val="bg1"/>
                </a:solidFill>
              </a:rPr>
              <a:t>- convenient &amp; immersive indoor cycling experience, streaming daily live classes with 24-hour access to studio cycling classes. $1,895 plus $39 monthly subscription</a:t>
            </a:r>
          </a:p>
          <a:p>
            <a:endParaRPr lang="en-US" dirty="0"/>
          </a:p>
        </p:txBody>
      </p:sp>
      <p:pic>
        <p:nvPicPr>
          <p:cNvPr id="14" name="Picture 13">
            <a:extLst>
              <a:ext uri="{FF2B5EF4-FFF2-40B4-BE49-F238E27FC236}">
                <a16:creationId xmlns:a16="http://schemas.microsoft.com/office/drawing/2014/main" id="{FF0A94EE-B91D-9541-BCFE-64A2FD354FAF}"/>
              </a:ext>
            </a:extLst>
          </p:cNvPr>
          <p:cNvPicPr>
            <a:picLocks noChangeAspect="1"/>
          </p:cNvPicPr>
          <p:nvPr/>
        </p:nvPicPr>
        <p:blipFill>
          <a:blip r:embed="rId8"/>
          <a:stretch>
            <a:fillRect/>
          </a:stretch>
        </p:blipFill>
        <p:spPr>
          <a:xfrm>
            <a:off x="8273967" y="5932301"/>
            <a:ext cx="518714" cy="475488"/>
          </a:xfrm>
          <a:prstGeom prst="rect">
            <a:avLst/>
          </a:prstGeom>
        </p:spPr>
      </p:pic>
    </p:spTree>
    <p:extLst>
      <p:ext uri="{BB962C8B-B14F-4D97-AF65-F5344CB8AC3E}">
        <p14:creationId xmlns:p14="http://schemas.microsoft.com/office/powerpoint/2010/main" val="1245331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8F255-1603-A34F-BB2B-19D2BF3E2DEB}"/>
              </a:ext>
            </a:extLst>
          </p:cNvPr>
          <p:cNvSpPr>
            <a:spLocks noGrp="1"/>
          </p:cNvSpPr>
          <p:nvPr>
            <p:ph type="title"/>
          </p:nvPr>
        </p:nvSpPr>
        <p:spPr/>
        <p:txBody>
          <a:bodyPr/>
          <a:lstStyle/>
          <a:p>
            <a:r>
              <a:rPr lang="en-US" b="1" dirty="0">
                <a:ln>
                  <a:solidFill>
                    <a:schemeClr val="bg1">
                      <a:lumMod val="85000"/>
                    </a:schemeClr>
                  </a:solidFill>
                </a:ln>
                <a:solidFill>
                  <a:schemeClr val="bg1"/>
                </a:solidFill>
                <a:latin typeface="Aharoni" panose="02010803020104030203" pitchFamily="2" charset="-79"/>
                <a:cs typeface="Aharoni" panose="02010803020104030203" pitchFamily="2" charset="-79"/>
              </a:rPr>
              <a:t>G</a:t>
            </a:r>
            <a:r>
              <a:rPr lang="en-US" b="1" dirty="0">
                <a:ln>
                  <a:solidFill>
                    <a:srgbClr val="00FDFF"/>
                  </a:solidFill>
                </a:ln>
                <a:solidFill>
                  <a:schemeClr val="bg1"/>
                </a:solidFill>
                <a:latin typeface="Aharoni" panose="02010803020104030203" pitchFamily="2" charset="-79"/>
                <a:cs typeface="Aharoni" panose="02010803020104030203" pitchFamily="2" charset="-79"/>
              </a:rPr>
              <a:t>ifts we </a:t>
            </a:r>
            <a:r>
              <a:rPr lang="en-US" b="1" u="sng" dirty="0">
                <a:ln>
                  <a:solidFill>
                    <a:srgbClr val="00FDFF"/>
                  </a:solidFill>
                </a:ln>
                <a:solidFill>
                  <a:schemeClr val="bg1"/>
                </a:solidFill>
                <a:latin typeface="Aharoni" panose="02010803020104030203" pitchFamily="2" charset="-79"/>
                <a:cs typeface="Aharoni" panose="02010803020104030203" pitchFamily="2" charset="-79"/>
              </a:rPr>
              <a:t>DON’T HAVE but WANT</a:t>
            </a:r>
            <a:endParaRPr lang="en-US" u="sng" dirty="0">
              <a:ln>
                <a:solidFill>
                  <a:srgbClr val="00FDFF"/>
                </a:solidFill>
              </a:ln>
            </a:endParaRPr>
          </a:p>
        </p:txBody>
      </p:sp>
      <p:pic>
        <p:nvPicPr>
          <p:cNvPr id="10" name="Picture 9">
            <a:extLst>
              <a:ext uri="{FF2B5EF4-FFF2-40B4-BE49-F238E27FC236}">
                <a16:creationId xmlns:a16="http://schemas.microsoft.com/office/drawing/2014/main" id="{3226CF37-9A21-6D42-B266-6B872420732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593340" y="4385733"/>
            <a:ext cx="1424297" cy="21071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1DEC032C-063A-E544-A930-B96164CA3A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03333" y="4813603"/>
            <a:ext cx="2877944" cy="16792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878B447C-42B5-C147-A761-3E4B68A63AE6}"/>
              </a:ext>
            </a:extLst>
          </p:cNvPr>
          <p:cNvSpPr txBox="1"/>
          <p:nvPr/>
        </p:nvSpPr>
        <p:spPr>
          <a:xfrm>
            <a:off x="1521154" y="4905842"/>
            <a:ext cx="3551372" cy="923330"/>
          </a:xfrm>
          <a:prstGeom prst="rect">
            <a:avLst/>
          </a:prstGeom>
          <a:noFill/>
        </p:spPr>
        <p:txBody>
          <a:bodyPr wrap="square" rtlCol="0">
            <a:spAutoFit/>
          </a:bodyPr>
          <a:lstStyle/>
          <a:p>
            <a:r>
              <a:rPr lang="en-US" b="1" u="sng" dirty="0" err="1">
                <a:solidFill>
                  <a:schemeClr val="bg1"/>
                </a:solidFill>
              </a:rPr>
              <a:t>Gosky</a:t>
            </a:r>
            <a:r>
              <a:rPr lang="en-US" b="1" u="sng" dirty="0">
                <a:solidFill>
                  <a:schemeClr val="bg1"/>
                </a:solidFill>
              </a:rPr>
              <a:t> 12x55 High Definition Monocular Telescope</a:t>
            </a:r>
            <a:r>
              <a:rPr lang="en-US" b="1" dirty="0">
                <a:solidFill>
                  <a:schemeClr val="bg1"/>
                </a:solidFill>
              </a:rPr>
              <a:t> </a:t>
            </a:r>
            <a:r>
              <a:rPr lang="en-US" dirty="0">
                <a:solidFill>
                  <a:schemeClr val="bg1"/>
                </a:solidFill>
              </a:rPr>
              <a:t>and Quick Smartphone Holder, Amazon $106</a:t>
            </a:r>
          </a:p>
        </p:txBody>
      </p:sp>
      <p:pic>
        <p:nvPicPr>
          <p:cNvPr id="13" name="Picture 12">
            <a:extLst>
              <a:ext uri="{FF2B5EF4-FFF2-40B4-BE49-F238E27FC236}">
                <a16:creationId xmlns:a16="http://schemas.microsoft.com/office/drawing/2014/main" id="{9DB92C7D-D4FC-F241-A1B2-D7B4C8DBFB22}"/>
              </a:ext>
            </a:extLst>
          </p:cNvPr>
          <p:cNvPicPr>
            <a:picLocks noChangeAspect="1"/>
          </p:cNvPicPr>
          <p:nvPr/>
        </p:nvPicPr>
        <p:blipFill>
          <a:blip r:embed="rId4"/>
          <a:stretch>
            <a:fillRect/>
          </a:stretch>
        </p:blipFill>
        <p:spPr>
          <a:xfrm>
            <a:off x="4060407" y="5848879"/>
            <a:ext cx="518714" cy="475488"/>
          </a:xfrm>
          <a:prstGeom prst="rect">
            <a:avLst/>
          </a:prstGeom>
        </p:spPr>
      </p:pic>
      <p:pic>
        <p:nvPicPr>
          <p:cNvPr id="15" name="Picture 14" descr="Icon&#10;&#10;Description automatically generated">
            <a:extLst>
              <a:ext uri="{FF2B5EF4-FFF2-40B4-BE49-F238E27FC236}">
                <a16:creationId xmlns:a16="http://schemas.microsoft.com/office/drawing/2014/main" id="{392B41EF-D8A9-2C49-A7CC-E7EB3E81AC4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01399" y="1520735"/>
            <a:ext cx="2315864" cy="20820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TextBox 15">
            <a:extLst>
              <a:ext uri="{FF2B5EF4-FFF2-40B4-BE49-F238E27FC236}">
                <a16:creationId xmlns:a16="http://schemas.microsoft.com/office/drawing/2014/main" id="{1F0A2A9E-6091-E946-BCD0-3D96B6E01659}"/>
              </a:ext>
            </a:extLst>
          </p:cNvPr>
          <p:cNvSpPr txBox="1"/>
          <p:nvPr/>
        </p:nvSpPr>
        <p:spPr>
          <a:xfrm>
            <a:off x="3735322" y="1520735"/>
            <a:ext cx="7273339" cy="2585323"/>
          </a:xfrm>
          <a:prstGeom prst="rect">
            <a:avLst/>
          </a:prstGeom>
          <a:noFill/>
        </p:spPr>
        <p:txBody>
          <a:bodyPr wrap="square" rtlCol="0">
            <a:spAutoFit/>
          </a:bodyPr>
          <a:lstStyle/>
          <a:p>
            <a:r>
              <a:rPr lang="en-US" b="1" u="sng" dirty="0">
                <a:solidFill>
                  <a:schemeClr val="bg1"/>
                </a:solidFill>
              </a:rPr>
              <a:t>IPHONE 12 </a:t>
            </a:r>
            <a:r>
              <a:rPr lang="en-US" dirty="0">
                <a:solidFill>
                  <a:schemeClr val="bg1"/>
                </a:solidFill>
              </a:rPr>
              <a:t>- 5G speed. A14 Bionic, the fastest chip in a smartphone. An edge-to-edge OLED display. Ceramic Shield with 4x better drop performance. Night mode on camera. Prices range from $599 to $1,499 based on size of phone &amp; memory. Three different sizes. Pro Max is biggest with 6.7”, the 12 Pro and 12 both are 6.1” and the mini is 5.4” Storage is from 64GB to 256.  Up to 512GB on the Pro and Pro Max. Compared to the iPhone10 the 12 is a little bigger but it is not a huge difference. Take note there are some service ”dropping” issues in some areas. </a:t>
            </a:r>
          </a:p>
          <a:p>
            <a:endParaRPr lang="en-US" dirty="0">
              <a:solidFill>
                <a:schemeClr val="bg1"/>
              </a:solidFill>
            </a:endParaRPr>
          </a:p>
        </p:txBody>
      </p:sp>
      <p:pic>
        <p:nvPicPr>
          <p:cNvPr id="17" name="Picture 16">
            <a:extLst>
              <a:ext uri="{FF2B5EF4-FFF2-40B4-BE49-F238E27FC236}">
                <a16:creationId xmlns:a16="http://schemas.microsoft.com/office/drawing/2014/main" id="{1BDDF09D-FC5D-C544-BFEE-7910F5D914BB}"/>
              </a:ext>
            </a:extLst>
          </p:cNvPr>
          <p:cNvPicPr>
            <a:picLocks noChangeAspect="1"/>
          </p:cNvPicPr>
          <p:nvPr/>
        </p:nvPicPr>
        <p:blipFill>
          <a:blip r:embed="rId6"/>
          <a:stretch>
            <a:fillRect/>
          </a:stretch>
        </p:blipFill>
        <p:spPr>
          <a:xfrm>
            <a:off x="9281207" y="3602750"/>
            <a:ext cx="518295" cy="475104"/>
          </a:xfrm>
          <a:prstGeom prst="rect">
            <a:avLst/>
          </a:prstGeom>
        </p:spPr>
      </p:pic>
      <p:pic>
        <p:nvPicPr>
          <p:cNvPr id="18" name="Picture 17">
            <a:extLst>
              <a:ext uri="{FF2B5EF4-FFF2-40B4-BE49-F238E27FC236}">
                <a16:creationId xmlns:a16="http://schemas.microsoft.com/office/drawing/2014/main" id="{17670E96-442D-6A42-BB5F-F0044838ABDB}"/>
              </a:ext>
            </a:extLst>
          </p:cNvPr>
          <p:cNvPicPr>
            <a:picLocks noChangeAspect="1"/>
          </p:cNvPicPr>
          <p:nvPr/>
        </p:nvPicPr>
        <p:blipFill>
          <a:blip r:embed="rId4"/>
          <a:stretch>
            <a:fillRect/>
          </a:stretch>
        </p:blipFill>
        <p:spPr>
          <a:xfrm>
            <a:off x="9917561" y="3602750"/>
            <a:ext cx="518295" cy="475104"/>
          </a:xfrm>
          <a:prstGeom prst="rect">
            <a:avLst/>
          </a:prstGeom>
        </p:spPr>
      </p:pic>
      <p:pic>
        <p:nvPicPr>
          <p:cNvPr id="19" name="Picture 18">
            <a:extLst>
              <a:ext uri="{FF2B5EF4-FFF2-40B4-BE49-F238E27FC236}">
                <a16:creationId xmlns:a16="http://schemas.microsoft.com/office/drawing/2014/main" id="{EF1DFD54-16D0-6B44-B4AA-CEC41F5E0DDF}"/>
              </a:ext>
            </a:extLst>
          </p:cNvPr>
          <p:cNvPicPr>
            <a:picLocks noChangeAspect="1"/>
          </p:cNvPicPr>
          <p:nvPr/>
        </p:nvPicPr>
        <p:blipFill>
          <a:blip r:embed="rId7"/>
          <a:stretch>
            <a:fillRect/>
          </a:stretch>
        </p:blipFill>
        <p:spPr>
          <a:xfrm>
            <a:off x="10549395" y="3602750"/>
            <a:ext cx="518295" cy="475104"/>
          </a:xfrm>
          <a:prstGeom prst="rect">
            <a:avLst/>
          </a:prstGeom>
        </p:spPr>
      </p:pic>
    </p:spTree>
    <p:extLst>
      <p:ext uri="{BB962C8B-B14F-4D97-AF65-F5344CB8AC3E}">
        <p14:creationId xmlns:p14="http://schemas.microsoft.com/office/powerpoint/2010/main" val="3009956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74F7C-4DDB-F041-83BE-DE469E9C9F05}"/>
              </a:ext>
            </a:extLst>
          </p:cNvPr>
          <p:cNvSpPr>
            <a:spLocks noGrp="1"/>
          </p:cNvSpPr>
          <p:nvPr>
            <p:ph type="title"/>
          </p:nvPr>
        </p:nvSpPr>
        <p:spPr/>
        <p:txBody>
          <a:bodyPr/>
          <a:lstStyle/>
          <a:p>
            <a:r>
              <a:rPr lang="en-US" b="1" dirty="0">
                <a:ln>
                  <a:solidFill>
                    <a:srgbClr val="00FDFF"/>
                  </a:solidFill>
                </a:ln>
                <a:solidFill>
                  <a:schemeClr val="bg1"/>
                </a:solidFill>
                <a:latin typeface="Aharoni" panose="02010803020104030203" pitchFamily="2" charset="-79"/>
                <a:cs typeface="Aharoni" panose="02010803020104030203" pitchFamily="2" charset="-79"/>
              </a:rPr>
              <a:t>Gifts </a:t>
            </a:r>
            <a:r>
              <a:rPr lang="en-US" b="1" u="sng" dirty="0">
                <a:ln>
                  <a:solidFill>
                    <a:srgbClr val="00FDFF"/>
                  </a:solidFill>
                </a:ln>
                <a:solidFill>
                  <a:schemeClr val="bg1"/>
                </a:solidFill>
                <a:latin typeface="Aharoni" panose="02010803020104030203" pitchFamily="2" charset="-79"/>
                <a:cs typeface="Aharoni" panose="02010803020104030203" pitchFamily="2" charset="-79"/>
              </a:rPr>
              <a:t>UNDER </a:t>
            </a:r>
            <a:r>
              <a:rPr lang="en-US" sz="6000" b="1" u="sng" dirty="0">
                <a:ln>
                  <a:solidFill>
                    <a:srgbClr val="00FDFF"/>
                  </a:solidFill>
                </a:ln>
                <a:solidFill>
                  <a:schemeClr val="bg1"/>
                </a:solidFill>
                <a:latin typeface="Aharoni" panose="02010803020104030203" pitchFamily="2" charset="-79"/>
                <a:cs typeface="Aharoni" panose="02010803020104030203" pitchFamily="2" charset="-79"/>
              </a:rPr>
              <a:t>$25</a:t>
            </a:r>
            <a:endParaRPr lang="en-US" sz="6000" u="sng" dirty="0">
              <a:ln>
                <a:solidFill>
                  <a:srgbClr val="00FDFF"/>
                </a:solidFill>
              </a:ln>
            </a:endParaRPr>
          </a:p>
        </p:txBody>
      </p:sp>
      <p:pic>
        <p:nvPicPr>
          <p:cNvPr id="3" name="Picture 2">
            <a:extLst>
              <a:ext uri="{FF2B5EF4-FFF2-40B4-BE49-F238E27FC236}">
                <a16:creationId xmlns:a16="http://schemas.microsoft.com/office/drawing/2014/main" id="{9C33AA64-9ABA-1943-B409-026D3D56EB8C}"/>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1928812" y="1701800"/>
            <a:ext cx="2473325" cy="1727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F15A8A12-A578-BD4C-92F9-8532E63892CA}"/>
              </a:ext>
            </a:extLst>
          </p:cNvPr>
          <p:cNvSpPr txBox="1"/>
          <p:nvPr/>
        </p:nvSpPr>
        <p:spPr>
          <a:xfrm>
            <a:off x="4614862" y="1701800"/>
            <a:ext cx="4173538" cy="1200329"/>
          </a:xfrm>
          <a:prstGeom prst="rect">
            <a:avLst/>
          </a:prstGeom>
          <a:noFill/>
        </p:spPr>
        <p:txBody>
          <a:bodyPr wrap="square" rtlCol="0">
            <a:spAutoFit/>
          </a:bodyPr>
          <a:lstStyle/>
          <a:p>
            <a:r>
              <a:rPr lang="en-US" b="1" u="sng" dirty="0">
                <a:solidFill>
                  <a:schemeClr val="bg1"/>
                </a:solidFill>
              </a:rPr>
              <a:t>PEEPS</a:t>
            </a:r>
            <a:r>
              <a:rPr lang="en-US" dirty="0">
                <a:solidFill>
                  <a:schemeClr val="bg1"/>
                </a:solidFill>
              </a:rPr>
              <a:t>- The 2020 way of cleaning glasses, uses a revolutionary &amp; patented invisible carbon formula to safely/easily clean glasses. </a:t>
            </a:r>
            <a:r>
              <a:rPr lang="en-US" b="1" dirty="0">
                <a:solidFill>
                  <a:schemeClr val="bg1"/>
                </a:solidFill>
              </a:rPr>
              <a:t>$20</a:t>
            </a:r>
            <a:r>
              <a:rPr lang="en-US" dirty="0">
                <a:solidFill>
                  <a:schemeClr val="bg1"/>
                </a:solidFill>
              </a:rPr>
              <a:t> </a:t>
            </a:r>
          </a:p>
        </p:txBody>
      </p:sp>
      <p:pic>
        <p:nvPicPr>
          <p:cNvPr id="5" name="Picture 4">
            <a:extLst>
              <a:ext uri="{FF2B5EF4-FFF2-40B4-BE49-F238E27FC236}">
                <a16:creationId xmlns:a16="http://schemas.microsoft.com/office/drawing/2014/main" id="{3F101F15-49D2-5643-A79D-277E9C3AF1A5}"/>
              </a:ext>
            </a:extLst>
          </p:cNvPr>
          <p:cNvPicPr>
            <a:picLocks noChangeAspect="1"/>
          </p:cNvPicPr>
          <p:nvPr/>
        </p:nvPicPr>
        <p:blipFill>
          <a:blip r:embed="rId3"/>
          <a:stretch>
            <a:fillRect/>
          </a:stretch>
        </p:blipFill>
        <p:spPr>
          <a:xfrm>
            <a:off x="6249519" y="2962923"/>
            <a:ext cx="518714" cy="475488"/>
          </a:xfrm>
          <a:prstGeom prst="rect">
            <a:avLst/>
          </a:prstGeom>
        </p:spPr>
      </p:pic>
      <p:pic>
        <p:nvPicPr>
          <p:cNvPr id="6" name="Picture 5">
            <a:extLst>
              <a:ext uri="{FF2B5EF4-FFF2-40B4-BE49-F238E27FC236}">
                <a16:creationId xmlns:a16="http://schemas.microsoft.com/office/drawing/2014/main" id="{BE8A95BF-EC30-884F-A619-6DE59461FBC5}"/>
              </a:ext>
            </a:extLst>
          </p:cNvPr>
          <p:cNvPicPr/>
          <p:nvPr/>
        </p:nvPicPr>
        <p:blipFill>
          <a:blip r:embed="rId4" cstate="email">
            <a:extLst>
              <a:ext uri="{28A0092B-C50C-407E-A947-70E740481C1C}">
                <a14:useLocalDpi xmlns:a14="http://schemas.microsoft.com/office/drawing/2010/main"/>
              </a:ext>
            </a:extLst>
          </a:blip>
          <a:srcRect/>
          <a:stretch>
            <a:fillRect/>
          </a:stretch>
        </p:blipFill>
        <p:spPr bwMode="auto">
          <a:xfrm>
            <a:off x="7688263" y="3823274"/>
            <a:ext cx="2595562" cy="20812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B80ECA1D-2A76-964C-BDF3-0ADE8653CC54}"/>
              </a:ext>
            </a:extLst>
          </p:cNvPr>
          <p:cNvSpPr txBox="1"/>
          <p:nvPr/>
        </p:nvSpPr>
        <p:spPr>
          <a:xfrm>
            <a:off x="4304708" y="4196531"/>
            <a:ext cx="3238501" cy="923330"/>
          </a:xfrm>
          <a:prstGeom prst="rect">
            <a:avLst/>
          </a:prstGeom>
          <a:noFill/>
        </p:spPr>
        <p:txBody>
          <a:bodyPr wrap="square" rtlCol="0">
            <a:spAutoFit/>
          </a:bodyPr>
          <a:lstStyle/>
          <a:p>
            <a:r>
              <a:rPr lang="en-US" b="1" u="sng" dirty="0">
                <a:solidFill>
                  <a:schemeClr val="bg1"/>
                </a:solidFill>
              </a:rPr>
              <a:t>TILE</a:t>
            </a:r>
            <a:r>
              <a:rPr lang="en-US" dirty="0">
                <a:solidFill>
                  <a:schemeClr val="bg1"/>
                </a:solidFill>
              </a:rPr>
              <a:t>-  lost &amp; found tracker, attaches to most anything. </a:t>
            </a:r>
            <a:r>
              <a:rPr lang="en-US" b="1" dirty="0">
                <a:solidFill>
                  <a:schemeClr val="bg1"/>
                </a:solidFill>
              </a:rPr>
              <a:t>$25</a:t>
            </a:r>
            <a:endParaRPr lang="en-US" dirty="0">
              <a:solidFill>
                <a:schemeClr val="bg1"/>
              </a:solidFill>
            </a:endParaRPr>
          </a:p>
          <a:p>
            <a:endParaRPr lang="en-US" dirty="0"/>
          </a:p>
        </p:txBody>
      </p:sp>
      <p:pic>
        <p:nvPicPr>
          <p:cNvPr id="8" name="Picture 7">
            <a:extLst>
              <a:ext uri="{FF2B5EF4-FFF2-40B4-BE49-F238E27FC236}">
                <a16:creationId xmlns:a16="http://schemas.microsoft.com/office/drawing/2014/main" id="{85F8CA87-25B0-F048-9C50-325A9C05B306}"/>
              </a:ext>
            </a:extLst>
          </p:cNvPr>
          <p:cNvPicPr>
            <a:picLocks noChangeAspect="1"/>
          </p:cNvPicPr>
          <p:nvPr/>
        </p:nvPicPr>
        <p:blipFill>
          <a:blip r:embed="rId3"/>
          <a:stretch>
            <a:fillRect/>
          </a:stretch>
        </p:blipFill>
        <p:spPr>
          <a:xfrm>
            <a:off x="6879442" y="5297720"/>
            <a:ext cx="518714" cy="475488"/>
          </a:xfrm>
          <a:prstGeom prst="rect">
            <a:avLst/>
          </a:prstGeom>
        </p:spPr>
      </p:pic>
    </p:spTree>
    <p:extLst>
      <p:ext uri="{BB962C8B-B14F-4D97-AF65-F5344CB8AC3E}">
        <p14:creationId xmlns:p14="http://schemas.microsoft.com/office/powerpoint/2010/main" val="4163311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74F7C-4DDB-F041-83BE-DE469E9C9F05}"/>
              </a:ext>
            </a:extLst>
          </p:cNvPr>
          <p:cNvSpPr>
            <a:spLocks noGrp="1"/>
          </p:cNvSpPr>
          <p:nvPr>
            <p:ph type="title"/>
          </p:nvPr>
        </p:nvSpPr>
        <p:spPr/>
        <p:txBody>
          <a:bodyPr/>
          <a:lstStyle/>
          <a:p>
            <a:r>
              <a:rPr lang="en-US" b="1" dirty="0">
                <a:ln>
                  <a:solidFill>
                    <a:srgbClr val="00FDFF"/>
                  </a:solidFill>
                </a:ln>
                <a:solidFill>
                  <a:schemeClr val="bg1"/>
                </a:solidFill>
                <a:latin typeface="Aharoni" panose="02010803020104030203" pitchFamily="2" charset="-79"/>
                <a:cs typeface="Aharoni" panose="02010803020104030203" pitchFamily="2" charset="-79"/>
              </a:rPr>
              <a:t>Gifts </a:t>
            </a:r>
            <a:r>
              <a:rPr lang="en-US" b="1" u="sng" dirty="0">
                <a:ln>
                  <a:solidFill>
                    <a:srgbClr val="00FDFF"/>
                  </a:solidFill>
                </a:ln>
                <a:solidFill>
                  <a:schemeClr val="bg1"/>
                </a:solidFill>
                <a:latin typeface="Aharoni" panose="02010803020104030203" pitchFamily="2" charset="-79"/>
                <a:cs typeface="Aharoni" panose="02010803020104030203" pitchFamily="2" charset="-79"/>
              </a:rPr>
              <a:t>UNDER </a:t>
            </a:r>
            <a:r>
              <a:rPr lang="en-US" sz="6000" b="1" u="sng" dirty="0">
                <a:ln>
                  <a:solidFill>
                    <a:srgbClr val="00FDFF"/>
                  </a:solidFill>
                </a:ln>
                <a:solidFill>
                  <a:schemeClr val="bg1"/>
                </a:solidFill>
                <a:latin typeface="Aharoni" panose="02010803020104030203" pitchFamily="2" charset="-79"/>
                <a:cs typeface="Aharoni" panose="02010803020104030203" pitchFamily="2" charset="-79"/>
              </a:rPr>
              <a:t>$25</a:t>
            </a:r>
            <a:endParaRPr lang="en-US" sz="6000" u="sng" dirty="0">
              <a:ln>
                <a:solidFill>
                  <a:srgbClr val="00FDFF"/>
                </a:solidFill>
              </a:ln>
            </a:endParaRPr>
          </a:p>
        </p:txBody>
      </p:sp>
      <p:pic>
        <p:nvPicPr>
          <p:cNvPr id="4" name="Picture 3" descr="A close up of a computer&#10;&#10;Description automatically generated">
            <a:extLst>
              <a:ext uri="{FF2B5EF4-FFF2-40B4-BE49-F238E27FC236}">
                <a16:creationId xmlns:a16="http://schemas.microsoft.com/office/drawing/2014/main" id="{8D22EBE3-BA60-5F46-B63C-1F8DCF95424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14028" y="1142999"/>
            <a:ext cx="1518368" cy="2028825"/>
          </a:xfrm>
          <a:prstGeom prst="rect">
            <a:avLst/>
          </a:prstGeom>
          <a:ln>
            <a:noFill/>
          </a:ln>
          <a:effectLst>
            <a:outerShdw blurRad="190500" algn="tl" rotWithShape="0">
              <a:srgbClr val="000000">
                <a:alpha val="70000"/>
              </a:srgbClr>
            </a:outerShdw>
          </a:effectLst>
        </p:spPr>
      </p:pic>
      <p:sp>
        <p:nvSpPr>
          <p:cNvPr id="5" name="TextBox 4">
            <a:extLst>
              <a:ext uri="{FF2B5EF4-FFF2-40B4-BE49-F238E27FC236}">
                <a16:creationId xmlns:a16="http://schemas.microsoft.com/office/drawing/2014/main" id="{9B2E9B65-08EA-FD4A-8A01-28B8BA6E30A0}"/>
              </a:ext>
            </a:extLst>
          </p:cNvPr>
          <p:cNvSpPr txBox="1"/>
          <p:nvPr/>
        </p:nvSpPr>
        <p:spPr>
          <a:xfrm>
            <a:off x="5905466" y="1627899"/>
            <a:ext cx="2386013" cy="923330"/>
          </a:xfrm>
          <a:prstGeom prst="rect">
            <a:avLst/>
          </a:prstGeom>
          <a:noFill/>
        </p:spPr>
        <p:txBody>
          <a:bodyPr wrap="square" rtlCol="0">
            <a:spAutoFit/>
          </a:bodyPr>
          <a:lstStyle/>
          <a:p>
            <a:r>
              <a:rPr lang="en-US" b="1" u="sng" dirty="0">
                <a:solidFill>
                  <a:schemeClr val="bg1"/>
                </a:solidFill>
              </a:rPr>
              <a:t>Cell Phone Stand</a:t>
            </a:r>
            <a:r>
              <a:rPr lang="en-US" dirty="0">
                <a:solidFill>
                  <a:schemeClr val="bg1"/>
                </a:solidFill>
              </a:rPr>
              <a:t>, an ergonomic solution Amazon $12</a:t>
            </a:r>
          </a:p>
        </p:txBody>
      </p:sp>
      <p:pic>
        <p:nvPicPr>
          <p:cNvPr id="6" name="Picture 5" descr="Shape, arrow&#10;&#10;Description automatically generated">
            <a:extLst>
              <a:ext uri="{FF2B5EF4-FFF2-40B4-BE49-F238E27FC236}">
                <a16:creationId xmlns:a16="http://schemas.microsoft.com/office/drawing/2014/main" id="{6C94FFEA-F9B8-6641-9AF3-807827DD6CF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89364" y="1690688"/>
            <a:ext cx="1342938" cy="1924074"/>
          </a:xfrm>
          <a:prstGeom prst="rect">
            <a:avLst/>
          </a:prstGeom>
          <a:ln>
            <a:noFill/>
          </a:ln>
          <a:effectLst>
            <a:outerShdw blurRad="190500" algn="tl" rotWithShape="0">
              <a:srgbClr val="000000">
                <a:alpha val="70000"/>
              </a:srgbClr>
            </a:outerShdw>
          </a:effectLst>
        </p:spPr>
      </p:pic>
      <p:sp>
        <p:nvSpPr>
          <p:cNvPr id="7" name="TextBox 6">
            <a:extLst>
              <a:ext uri="{FF2B5EF4-FFF2-40B4-BE49-F238E27FC236}">
                <a16:creationId xmlns:a16="http://schemas.microsoft.com/office/drawing/2014/main" id="{AADA4726-F6E6-BA4F-9280-BEE3F71499BC}"/>
              </a:ext>
            </a:extLst>
          </p:cNvPr>
          <p:cNvSpPr txBox="1"/>
          <p:nvPr/>
        </p:nvSpPr>
        <p:spPr>
          <a:xfrm>
            <a:off x="3136615" y="2395835"/>
            <a:ext cx="2486550" cy="923330"/>
          </a:xfrm>
          <a:prstGeom prst="rect">
            <a:avLst/>
          </a:prstGeom>
          <a:noFill/>
        </p:spPr>
        <p:txBody>
          <a:bodyPr wrap="square" rtlCol="0">
            <a:spAutoFit/>
          </a:bodyPr>
          <a:lstStyle/>
          <a:p>
            <a:r>
              <a:rPr lang="en-US" b="1" u="sng" dirty="0">
                <a:solidFill>
                  <a:schemeClr val="bg1"/>
                </a:solidFill>
              </a:rPr>
              <a:t>Clip Reading Light</a:t>
            </a:r>
            <a:r>
              <a:rPr lang="en-US" dirty="0">
                <a:solidFill>
                  <a:schemeClr val="bg1"/>
                </a:solidFill>
              </a:rPr>
              <a:t>, great for zoom calls! Amazon $20</a:t>
            </a:r>
          </a:p>
        </p:txBody>
      </p:sp>
      <p:pic>
        <p:nvPicPr>
          <p:cNvPr id="9" name="Picture 8">
            <a:extLst>
              <a:ext uri="{FF2B5EF4-FFF2-40B4-BE49-F238E27FC236}">
                <a16:creationId xmlns:a16="http://schemas.microsoft.com/office/drawing/2014/main" id="{264D6783-EC8A-C345-A9F6-FF20F549AB4B}"/>
              </a:ext>
            </a:extLst>
          </p:cNvPr>
          <p:cNvPicPr>
            <a:picLocks noChangeAspect="1"/>
          </p:cNvPicPr>
          <p:nvPr/>
        </p:nvPicPr>
        <p:blipFill>
          <a:blip r:embed="rId4"/>
          <a:stretch>
            <a:fillRect/>
          </a:stretch>
        </p:blipFill>
        <p:spPr>
          <a:xfrm>
            <a:off x="4653705" y="3062498"/>
            <a:ext cx="518714" cy="475488"/>
          </a:xfrm>
          <a:prstGeom prst="rect">
            <a:avLst/>
          </a:prstGeom>
        </p:spPr>
      </p:pic>
      <p:pic>
        <p:nvPicPr>
          <p:cNvPr id="10" name="Picture 9">
            <a:extLst>
              <a:ext uri="{FF2B5EF4-FFF2-40B4-BE49-F238E27FC236}">
                <a16:creationId xmlns:a16="http://schemas.microsoft.com/office/drawing/2014/main" id="{494205CE-F65B-A14B-A5A9-4B099D4CECEB}"/>
              </a:ext>
            </a:extLst>
          </p:cNvPr>
          <p:cNvPicPr>
            <a:picLocks noChangeAspect="1"/>
          </p:cNvPicPr>
          <p:nvPr/>
        </p:nvPicPr>
        <p:blipFill>
          <a:blip r:embed="rId4"/>
          <a:stretch>
            <a:fillRect/>
          </a:stretch>
        </p:blipFill>
        <p:spPr>
          <a:xfrm>
            <a:off x="7442633" y="2281447"/>
            <a:ext cx="518714" cy="475488"/>
          </a:xfrm>
          <a:prstGeom prst="rect">
            <a:avLst/>
          </a:prstGeom>
        </p:spPr>
      </p:pic>
      <p:pic>
        <p:nvPicPr>
          <p:cNvPr id="14" name="Picture 13">
            <a:extLst>
              <a:ext uri="{FF2B5EF4-FFF2-40B4-BE49-F238E27FC236}">
                <a16:creationId xmlns:a16="http://schemas.microsoft.com/office/drawing/2014/main" id="{9412741D-A916-8B41-A887-86D98A0840E8}"/>
              </a:ext>
            </a:extLst>
          </p:cNvPr>
          <p:cNvPicPr/>
          <p:nvPr/>
        </p:nvPicPr>
        <p:blipFill>
          <a:blip r:embed="rId5" cstate="email">
            <a:extLst>
              <a:ext uri="{28A0092B-C50C-407E-A947-70E740481C1C}">
                <a14:useLocalDpi xmlns:a14="http://schemas.microsoft.com/office/drawing/2010/main"/>
              </a:ext>
            </a:extLst>
          </a:blip>
          <a:srcRect/>
          <a:stretch>
            <a:fillRect/>
          </a:stretch>
        </p:blipFill>
        <p:spPr bwMode="auto">
          <a:xfrm>
            <a:off x="8017212" y="4306772"/>
            <a:ext cx="2090738" cy="17310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a:extLst>
              <a:ext uri="{FF2B5EF4-FFF2-40B4-BE49-F238E27FC236}">
                <a16:creationId xmlns:a16="http://schemas.microsoft.com/office/drawing/2014/main" id="{3325FBC7-C464-DD48-A037-ACE82330AF77}"/>
              </a:ext>
            </a:extLst>
          </p:cNvPr>
          <p:cNvSpPr txBox="1"/>
          <p:nvPr/>
        </p:nvSpPr>
        <p:spPr>
          <a:xfrm>
            <a:off x="1791937" y="4169879"/>
            <a:ext cx="6242249" cy="2308324"/>
          </a:xfrm>
          <a:prstGeom prst="rect">
            <a:avLst/>
          </a:prstGeom>
          <a:noFill/>
        </p:spPr>
        <p:txBody>
          <a:bodyPr wrap="square" rtlCol="0">
            <a:spAutoFit/>
          </a:bodyPr>
          <a:lstStyle/>
          <a:p>
            <a:r>
              <a:rPr lang="en-US" b="1" u="sng" dirty="0">
                <a:solidFill>
                  <a:schemeClr val="bg1"/>
                </a:solidFill>
              </a:rPr>
              <a:t>Anker 30W Dual USB Car Charger</a:t>
            </a:r>
            <a:r>
              <a:rPr lang="en-US" b="1" dirty="0">
                <a:solidFill>
                  <a:schemeClr val="bg1"/>
                </a:solidFill>
              </a:rPr>
              <a:t> </a:t>
            </a:r>
            <a:r>
              <a:rPr lang="en-US" dirty="0">
                <a:solidFill>
                  <a:schemeClr val="bg1"/>
                </a:solidFill>
              </a:rPr>
              <a:t>- PowerDrive Speed 2 with </a:t>
            </a:r>
            <a:r>
              <a:rPr lang="en-US" dirty="0" err="1">
                <a:solidFill>
                  <a:schemeClr val="bg1"/>
                </a:solidFill>
              </a:rPr>
              <a:t>PowerIQ</a:t>
            </a:r>
            <a:r>
              <a:rPr lang="en-US" dirty="0">
                <a:solidFill>
                  <a:schemeClr val="bg1"/>
                </a:solidFill>
              </a:rPr>
              <a:t> 2.0 for Galaxy S8/Edge/Note, iPhone </a:t>
            </a:r>
            <a:r>
              <a:rPr lang="en-US" dirty="0" err="1">
                <a:solidFill>
                  <a:schemeClr val="bg1"/>
                </a:solidFill>
              </a:rPr>
              <a:t>Xs</a:t>
            </a:r>
            <a:r>
              <a:rPr lang="en-US" dirty="0">
                <a:solidFill>
                  <a:schemeClr val="bg1"/>
                </a:solidFill>
              </a:rPr>
              <a:t>/Max/XR/X/8, iPad Pro/Air 2/Mini, and More.  Dual ports pump out 30W total—enough for both driver and passenger to access high-speed charging. Amazon $18. </a:t>
            </a:r>
            <a:r>
              <a:rPr lang="en-US" i="1" dirty="0">
                <a:solidFill>
                  <a:schemeClr val="bg1"/>
                </a:solidFill>
              </a:rPr>
              <a:t>Pro tip: Check out the many products ANKER has on-line [</a:t>
            </a:r>
            <a:r>
              <a:rPr lang="en-US" i="1" dirty="0">
                <a:solidFill>
                  <a:schemeClr val="bg1"/>
                </a:solidFill>
                <a:hlinkClick r:id="rId6">
                  <a:extLst>
                    <a:ext uri="{A12FA001-AC4F-418D-AE19-62706E023703}">
                      <ahyp:hlinkClr xmlns:ahyp="http://schemas.microsoft.com/office/drawing/2018/hyperlinkcolor" val="tx"/>
                    </a:ext>
                  </a:extLst>
                </a:hlinkClick>
              </a:rPr>
              <a:t>www.anker.com</a:t>
            </a:r>
            <a:r>
              <a:rPr lang="en-US" i="1" dirty="0">
                <a:solidFill>
                  <a:schemeClr val="bg1"/>
                </a:solidFill>
              </a:rPr>
              <a:t>] … adapters, chargers, hubs, USB, power strips, etc.</a:t>
            </a:r>
            <a:endParaRPr lang="en-US" dirty="0">
              <a:solidFill>
                <a:schemeClr val="bg1"/>
              </a:solidFill>
            </a:endParaRPr>
          </a:p>
          <a:p>
            <a:endParaRPr lang="en-US" dirty="0"/>
          </a:p>
        </p:txBody>
      </p:sp>
      <p:pic>
        <p:nvPicPr>
          <p:cNvPr id="16" name="Picture 15">
            <a:extLst>
              <a:ext uri="{FF2B5EF4-FFF2-40B4-BE49-F238E27FC236}">
                <a16:creationId xmlns:a16="http://schemas.microsoft.com/office/drawing/2014/main" id="{DE702066-FB12-BF4E-8F83-023FF3DCA9E9}"/>
              </a:ext>
            </a:extLst>
          </p:cNvPr>
          <p:cNvPicPr>
            <a:picLocks noChangeAspect="1"/>
          </p:cNvPicPr>
          <p:nvPr/>
        </p:nvPicPr>
        <p:blipFill>
          <a:blip r:embed="rId7"/>
          <a:stretch>
            <a:fillRect/>
          </a:stretch>
        </p:blipFill>
        <p:spPr>
          <a:xfrm>
            <a:off x="7083030" y="5981538"/>
            <a:ext cx="518714" cy="475488"/>
          </a:xfrm>
          <a:prstGeom prst="rect">
            <a:avLst/>
          </a:prstGeom>
        </p:spPr>
      </p:pic>
    </p:spTree>
    <p:extLst>
      <p:ext uri="{BB962C8B-B14F-4D97-AF65-F5344CB8AC3E}">
        <p14:creationId xmlns:p14="http://schemas.microsoft.com/office/powerpoint/2010/main" val="2076842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74F7C-4DDB-F041-83BE-DE469E9C9F05}"/>
              </a:ext>
            </a:extLst>
          </p:cNvPr>
          <p:cNvSpPr>
            <a:spLocks noGrp="1"/>
          </p:cNvSpPr>
          <p:nvPr>
            <p:ph type="title"/>
          </p:nvPr>
        </p:nvSpPr>
        <p:spPr/>
        <p:txBody>
          <a:bodyPr/>
          <a:lstStyle/>
          <a:p>
            <a:r>
              <a:rPr lang="en-US" b="1" dirty="0">
                <a:ln>
                  <a:solidFill>
                    <a:srgbClr val="00FDFF"/>
                  </a:solidFill>
                </a:ln>
                <a:solidFill>
                  <a:schemeClr val="bg1"/>
                </a:solidFill>
                <a:latin typeface="Aharoni" panose="02010803020104030203" pitchFamily="2" charset="-79"/>
                <a:cs typeface="Aharoni" panose="02010803020104030203" pitchFamily="2" charset="-79"/>
              </a:rPr>
              <a:t>Gifts </a:t>
            </a:r>
            <a:r>
              <a:rPr lang="en-US" b="1" u="sng" dirty="0">
                <a:ln>
                  <a:solidFill>
                    <a:srgbClr val="00FDFF"/>
                  </a:solidFill>
                </a:ln>
                <a:solidFill>
                  <a:schemeClr val="bg1"/>
                </a:solidFill>
                <a:latin typeface="Aharoni" panose="02010803020104030203" pitchFamily="2" charset="-79"/>
                <a:cs typeface="Aharoni" panose="02010803020104030203" pitchFamily="2" charset="-79"/>
              </a:rPr>
              <a:t>UNDER </a:t>
            </a:r>
            <a:r>
              <a:rPr lang="en-US" sz="6000" b="1" u="sng" dirty="0">
                <a:ln>
                  <a:solidFill>
                    <a:srgbClr val="00FDFF"/>
                  </a:solidFill>
                </a:ln>
                <a:solidFill>
                  <a:schemeClr val="bg1"/>
                </a:solidFill>
                <a:latin typeface="Aharoni" panose="02010803020104030203" pitchFamily="2" charset="-79"/>
                <a:cs typeface="Aharoni" panose="02010803020104030203" pitchFamily="2" charset="-79"/>
              </a:rPr>
              <a:t>$25</a:t>
            </a:r>
            <a:endParaRPr lang="en-US" sz="6000" u="sng" dirty="0">
              <a:ln>
                <a:solidFill>
                  <a:srgbClr val="00FDFF"/>
                </a:solidFill>
              </a:ln>
            </a:endParaRPr>
          </a:p>
        </p:txBody>
      </p:sp>
      <p:pic>
        <p:nvPicPr>
          <p:cNvPr id="11" name="Picture 10">
            <a:extLst>
              <a:ext uri="{FF2B5EF4-FFF2-40B4-BE49-F238E27FC236}">
                <a16:creationId xmlns:a16="http://schemas.microsoft.com/office/drawing/2014/main" id="{FD49F112-8AB1-864F-9227-75B49DF54E85}"/>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7194551" y="4142074"/>
            <a:ext cx="2870200" cy="1504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11">
            <a:extLst>
              <a:ext uri="{FF2B5EF4-FFF2-40B4-BE49-F238E27FC236}">
                <a16:creationId xmlns:a16="http://schemas.microsoft.com/office/drawing/2014/main" id="{2FC65B53-AB13-D946-8A33-63DB718F444F}"/>
              </a:ext>
            </a:extLst>
          </p:cNvPr>
          <p:cNvSpPr txBox="1"/>
          <p:nvPr/>
        </p:nvSpPr>
        <p:spPr>
          <a:xfrm>
            <a:off x="2006634" y="3940412"/>
            <a:ext cx="5053538" cy="2031325"/>
          </a:xfrm>
          <a:prstGeom prst="rect">
            <a:avLst/>
          </a:prstGeom>
          <a:noFill/>
        </p:spPr>
        <p:txBody>
          <a:bodyPr wrap="square" rtlCol="0">
            <a:spAutoFit/>
          </a:bodyPr>
          <a:lstStyle/>
          <a:p>
            <a:pPr lvl="0"/>
            <a:r>
              <a:rPr lang="en-US" b="1" u="sng" dirty="0">
                <a:solidFill>
                  <a:schemeClr val="bg1"/>
                </a:solidFill>
              </a:rPr>
              <a:t>Apple Watch floral replacement bands </a:t>
            </a:r>
            <a:r>
              <a:rPr lang="en-US" dirty="0">
                <a:solidFill>
                  <a:schemeClr val="bg1"/>
                </a:solidFill>
              </a:rPr>
              <a:t>– </a:t>
            </a:r>
            <a:r>
              <a:rPr lang="en-US" dirty="0" err="1">
                <a:solidFill>
                  <a:schemeClr val="bg1"/>
                </a:solidFill>
              </a:rPr>
              <a:t>Koreda</a:t>
            </a:r>
            <a:r>
              <a:rPr lang="en-US" dirty="0">
                <a:solidFill>
                  <a:schemeClr val="bg1"/>
                </a:solidFill>
              </a:rPr>
              <a:t> Floral Bands Compatible with Apple Watch 38mm 40mm, Silicone Fadeless Pattern Printed Replacement Bands for iWatch SE &amp; Series 6 &amp; Series 5/4/3/2/1 for Women Men</a:t>
            </a:r>
            <a:endParaRPr lang="en-US" b="1" dirty="0">
              <a:solidFill>
                <a:schemeClr val="bg1"/>
              </a:solidFill>
            </a:endParaRPr>
          </a:p>
          <a:p>
            <a:r>
              <a:rPr lang="en-US" dirty="0">
                <a:solidFill>
                  <a:schemeClr val="bg1"/>
                </a:solidFill>
              </a:rPr>
              <a:t>Pack of 3, Amazon $14. </a:t>
            </a:r>
            <a:r>
              <a:rPr lang="en-US" i="1" dirty="0">
                <a:solidFill>
                  <a:schemeClr val="bg1"/>
                </a:solidFill>
              </a:rPr>
              <a:t>Pro tip: check to make sure you have the models listed.</a:t>
            </a:r>
            <a:r>
              <a:rPr lang="en-US" dirty="0">
                <a:solidFill>
                  <a:schemeClr val="bg1"/>
                </a:solidFill>
              </a:rPr>
              <a:t> </a:t>
            </a:r>
          </a:p>
        </p:txBody>
      </p:sp>
      <p:pic>
        <p:nvPicPr>
          <p:cNvPr id="13" name="Picture 12">
            <a:extLst>
              <a:ext uri="{FF2B5EF4-FFF2-40B4-BE49-F238E27FC236}">
                <a16:creationId xmlns:a16="http://schemas.microsoft.com/office/drawing/2014/main" id="{A69A1A1A-A411-C345-A08D-BF4324A8C956}"/>
              </a:ext>
            </a:extLst>
          </p:cNvPr>
          <p:cNvPicPr>
            <a:picLocks noChangeAspect="1"/>
          </p:cNvPicPr>
          <p:nvPr/>
        </p:nvPicPr>
        <p:blipFill>
          <a:blip r:embed="rId3"/>
          <a:stretch>
            <a:fillRect/>
          </a:stretch>
        </p:blipFill>
        <p:spPr>
          <a:xfrm>
            <a:off x="5836642" y="5843192"/>
            <a:ext cx="518715" cy="475488"/>
          </a:xfrm>
          <a:prstGeom prst="rect">
            <a:avLst/>
          </a:prstGeom>
        </p:spPr>
      </p:pic>
      <p:sp>
        <p:nvSpPr>
          <p:cNvPr id="3" name="TextBox 2">
            <a:extLst>
              <a:ext uri="{FF2B5EF4-FFF2-40B4-BE49-F238E27FC236}">
                <a16:creationId xmlns:a16="http://schemas.microsoft.com/office/drawing/2014/main" id="{227B8B07-261D-E14E-9454-E46AA863A7E9}"/>
              </a:ext>
            </a:extLst>
          </p:cNvPr>
          <p:cNvSpPr txBox="1"/>
          <p:nvPr/>
        </p:nvSpPr>
        <p:spPr>
          <a:xfrm>
            <a:off x="4834421" y="1799887"/>
            <a:ext cx="4395304" cy="1754326"/>
          </a:xfrm>
          <a:prstGeom prst="rect">
            <a:avLst/>
          </a:prstGeom>
          <a:noFill/>
        </p:spPr>
        <p:txBody>
          <a:bodyPr wrap="square" rtlCol="0">
            <a:spAutoFit/>
          </a:bodyPr>
          <a:lstStyle/>
          <a:p>
            <a:pPr lvl="0"/>
            <a:r>
              <a:rPr lang="en-US" b="1" u="sng" dirty="0">
                <a:solidFill>
                  <a:schemeClr val="bg1"/>
                </a:solidFill>
              </a:rPr>
              <a:t>Silk Magnetic Cable Wrangler </a:t>
            </a:r>
            <a:r>
              <a:rPr lang="en-US" b="1" dirty="0">
                <a:solidFill>
                  <a:schemeClr val="bg1"/>
                </a:solidFill>
              </a:rPr>
              <a:t>– an attractive solution, it n</a:t>
            </a:r>
            <a:r>
              <a:rPr lang="en-US" dirty="0">
                <a:solidFill>
                  <a:schemeClr val="bg1"/>
                </a:solidFill>
              </a:rPr>
              <a:t>eatly hold cables on desk or nightstand, Compact &amp; stable, works with all cables and chargers. Amazon $20</a:t>
            </a:r>
          </a:p>
          <a:p>
            <a:endParaRPr lang="en-US" dirty="0">
              <a:solidFill>
                <a:schemeClr val="bg1"/>
              </a:solidFill>
            </a:endParaRPr>
          </a:p>
          <a:p>
            <a:endParaRPr lang="en-US" dirty="0"/>
          </a:p>
        </p:txBody>
      </p:sp>
      <p:pic>
        <p:nvPicPr>
          <p:cNvPr id="14" name="Picture 13">
            <a:extLst>
              <a:ext uri="{FF2B5EF4-FFF2-40B4-BE49-F238E27FC236}">
                <a16:creationId xmlns:a16="http://schemas.microsoft.com/office/drawing/2014/main" id="{572F66D7-BC5D-DD40-A269-56F13044424D}"/>
              </a:ext>
            </a:extLst>
          </p:cNvPr>
          <p:cNvPicPr/>
          <p:nvPr/>
        </p:nvPicPr>
        <p:blipFill>
          <a:blip r:embed="rId4" cstate="email">
            <a:extLst>
              <a:ext uri="{28A0092B-C50C-407E-A947-70E740481C1C}">
                <a14:useLocalDpi xmlns:a14="http://schemas.microsoft.com/office/drawing/2010/main"/>
              </a:ext>
            </a:extLst>
          </a:blip>
          <a:srcRect/>
          <a:stretch>
            <a:fillRect/>
          </a:stretch>
        </p:blipFill>
        <p:spPr bwMode="auto">
          <a:xfrm>
            <a:off x="2006634" y="1846403"/>
            <a:ext cx="2580640" cy="15500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E0B587A4-F606-DD4A-B6CD-F11F98C74F50}"/>
              </a:ext>
            </a:extLst>
          </p:cNvPr>
          <p:cNvPicPr>
            <a:picLocks noChangeAspect="1"/>
          </p:cNvPicPr>
          <p:nvPr/>
        </p:nvPicPr>
        <p:blipFill>
          <a:blip r:embed="rId3"/>
          <a:stretch>
            <a:fillRect/>
          </a:stretch>
        </p:blipFill>
        <p:spPr>
          <a:xfrm>
            <a:off x="7691437" y="3045673"/>
            <a:ext cx="518714" cy="475488"/>
          </a:xfrm>
          <a:prstGeom prst="rect">
            <a:avLst/>
          </a:prstGeom>
        </p:spPr>
      </p:pic>
    </p:spTree>
    <p:extLst>
      <p:ext uri="{BB962C8B-B14F-4D97-AF65-F5344CB8AC3E}">
        <p14:creationId xmlns:p14="http://schemas.microsoft.com/office/powerpoint/2010/main" val="355326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67A2B-E722-3F4A-A38D-47C31D03347F}"/>
              </a:ext>
            </a:extLst>
          </p:cNvPr>
          <p:cNvSpPr>
            <a:spLocks noGrp="1"/>
          </p:cNvSpPr>
          <p:nvPr>
            <p:ph type="title"/>
          </p:nvPr>
        </p:nvSpPr>
        <p:spPr/>
        <p:txBody>
          <a:bodyPr/>
          <a:lstStyle/>
          <a:p>
            <a:r>
              <a:rPr lang="en-US" b="1" dirty="0">
                <a:ln>
                  <a:solidFill>
                    <a:srgbClr val="00FDFF"/>
                  </a:solidFill>
                </a:ln>
                <a:solidFill>
                  <a:schemeClr val="bg1"/>
                </a:solidFill>
                <a:latin typeface="Aharoni" panose="02010803020104030203" pitchFamily="2" charset="-79"/>
                <a:cs typeface="Aharoni" panose="02010803020104030203" pitchFamily="2" charset="-79"/>
              </a:rPr>
              <a:t>Gifts </a:t>
            </a:r>
            <a:r>
              <a:rPr lang="en-US" sz="6000" b="1" u="sng" dirty="0">
                <a:ln>
                  <a:solidFill>
                    <a:srgbClr val="00FDFF"/>
                  </a:solidFill>
                </a:ln>
                <a:solidFill>
                  <a:schemeClr val="bg1"/>
                </a:solidFill>
                <a:latin typeface="Aharoni" panose="02010803020104030203" pitchFamily="2" charset="-79"/>
                <a:cs typeface="Aharoni" panose="02010803020104030203" pitchFamily="2" charset="-79"/>
              </a:rPr>
              <a:t>$50 - $200</a:t>
            </a:r>
            <a:endParaRPr lang="en-US" sz="6000" u="sng" dirty="0">
              <a:ln>
                <a:solidFill>
                  <a:srgbClr val="00FDFF"/>
                </a:solidFill>
              </a:ln>
            </a:endParaRPr>
          </a:p>
        </p:txBody>
      </p:sp>
      <p:pic>
        <p:nvPicPr>
          <p:cNvPr id="6" name="Picture 5">
            <a:extLst>
              <a:ext uri="{FF2B5EF4-FFF2-40B4-BE49-F238E27FC236}">
                <a16:creationId xmlns:a16="http://schemas.microsoft.com/office/drawing/2014/main" id="{2E4F54ED-F940-DC49-90A9-933FAF34BF61}"/>
              </a:ext>
            </a:extLst>
          </p:cNvPr>
          <p:cNvPicPr>
            <a:picLocks noChangeAspect="1"/>
          </p:cNvPicPr>
          <p:nvPr/>
        </p:nvPicPr>
        <p:blipFill>
          <a:blip r:embed="rId2"/>
          <a:stretch>
            <a:fillRect/>
          </a:stretch>
        </p:blipFill>
        <p:spPr>
          <a:xfrm>
            <a:off x="6009212" y="2930901"/>
            <a:ext cx="518714" cy="475488"/>
          </a:xfrm>
          <a:prstGeom prst="rect">
            <a:avLst/>
          </a:prstGeom>
        </p:spPr>
      </p:pic>
      <p:sp>
        <p:nvSpPr>
          <p:cNvPr id="10" name="TextBox 9">
            <a:extLst>
              <a:ext uri="{FF2B5EF4-FFF2-40B4-BE49-F238E27FC236}">
                <a16:creationId xmlns:a16="http://schemas.microsoft.com/office/drawing/2014/main" id="{BB368298-9158-B043-B52E-FF289AF1CE51}"/>
              </a:ext>
            </a:extLst>
          </p:cNvPr>
          <p:cNvSpPr txBox="1"/>
          <p:nvPr/>
        </p:nvSpPr>
        <p:spPr>
          <a:xfrm>
            <a:off x="1454523" y="1406207"/>
            <a:ext cx="5893857" cy="2031325"/>
          </a:xfrm>
          <a:prstGeom prst="rect">
            <a:avLst/>
          </a:prstGeom>
          <a:noFill/>
        </p:spPr>
        <p:txBody>
          <a:bodyPr wrap="square" rtlCol="0">
            <a:spAutoFit/>
          </a:bodyPr>
          <a:lstStyle/>
          <a:p>
            <a:r>
              <a:rPr lang="en-US" b="1" u="sng" dirty="0">
                <a:solidFill>
                  <a:schemeClr val="bg1"/>
                </a:solidFill>
              </a:rPr>
              <a:t>MOBILE KLEAN ultra light sanitizer </a:t>
            </a:r>
            <a:r>
              <a:rPr lang="en-US" dirty="0">
                <a:solidFill>
                  <a:schemeClr val="bg1"/>
                </a:solidFill>
              </a:rPr>
              <a:t>– UV light pathogen killer. Simply “swipe away pathogens with light” and sanitize all your precious devices, good for all sorts of surfaces within the home (laptop keyboards and smartphones, cutlery,  even toilets). </a:t>
            </a:r>
            <a:r>
              <a:rPr lang="en-US" u="sng" dirty="0">
                <a:solidFill>
                  <a:schemeClr val="bg1"/>
                </a:solidFill>
                <a:hlinkClick r:id="rId3">
                  <a:extLst>
                    <a:ext uri="{A12FA001-AC4F-418D-AE19-62706E023703}">
                      <ahyp:hlinkClr xmlns:ahyp="http://schemas.microsoft.com/office/drawing/2018/hyperlinkcolor" val="tx"/>
                    </a:ext>
                  </a:extLst>
                </a:hlinkClick>
              </a:rPr>
              <a:t>Www.mobilekleanstore.com</a:t>
            </a:r>
            <a:r>
              <a:rPr lang="en-US" dirty="0">
                <a:solidFill>
                  <a:schemeClr val="bg1"/>
                </a:solidFill>
              </a:rPr>
              <a:t>  for $50. Amazon has a Sharper Image UV sanitizing wand for $40</a:t>
            </a:r>
          </a:p>
          <a:p>
            <a:endParaRPr lang="en-US" dirty="0"/>
          </a:p>
        </p:txBody>
      </p:sp>
      <p:pic>
        <p:nvPicPr>
          <p:cNvPr id="11" name="Picture 10">
            <a:extLst>
              <a:ext uri="{FF2B5EF4-FFF2-40B4-BE49-F238E27FC236}">
                <a16:creationId xmlns:a16="http://schemas.microsoft.com/office/drawing/2014/main" id="{4CC9E3C2-F456-6F4D-8EFB-9A2C4DF124D8}"/>
              </a:ext>
            </a:extLst>
          </p:cNvPr>
          <p:cNvPicPr/>
          <p:nvPr/>
        </p:nvPicPr>
        <p:blipFill>
          <a:blip r:embed="rId4" cstate="email">
            <a:extLst>
              <a:ext uri="{28A0092B-C50C-407E-A947-70E740481C1C}">
                <a14:useLocalDpi xmlns:a14="http://schemas.microsoft.com/office/drawing/2010/main"/>
              </a:ext>
            </a:extLst>
          </a:blip>
          <a:srcRect/>
          <a:stretch>
            <a:fillRect/>
          </a:stretch>
        </p:blipFill>
        <p:spPr bwMode="auto">
          <a:xfrm>
            <a:off x="7449016" y="1638872"/>
            <a:ext cx="2623672" cy="15768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7D7A4EA2-CD89-324C-A3B8-DE5662FD214C}"/>
              </a:ext>
            </a:extLst>
          </p:cNvPr>
          <p:cNvPicPr/>
          <p:nvPr/>
        </p:nvPicPr>
        <p:blipFill>
          <a:blip r:embed="rId5" cstate="email">
            <a:extLst>
              <a:ext uri="{28A0092B-C50C-407E-A947-70E740481C1C}">
                <a14:useLocalDpi xmlns:a14="http://schemas.microsoft.com/office/drawing/2010/main"/>
              </a:ext>
            </a:extLst>
          </a:blip>
          <a:srcRect/>
          <a:stretch>
            <a:fillRect/>
          </a:stretch>
        </p:blipFill>
        <p:spPr bwMode="auto">
          <a:xfrm>
            <a:off x="3377035" y="4676140"/>
            <a:ext cx="2296795" cy="18167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E50C2FA0-D8B7-A243-88C0-02068C525B05}"/>
              </a:ext>
            </a:extLst>
          </p:cNvPr>
          <p:cNvPicPr/>
          <p:nvPr/>
        </p:nvPicPr>
        <p:blipFill>
          <a:blip r:embed="rId6" cstate="email">
            <a:extLst>
              <a:ext uri="{28A0092B-C50C-407E-A947-70E740481C1C}">
                <a14:useLocalDpi xmlns:a14="http://schemas.microsoft.com/office/drawing/2010/main"/>
              </a:ext>
            </a:extLst>
          </a:blip>
          <a:srcRect/>
          <a:stretch>
            <a:fillRect/>
          </a:stretch>
        </p:blipFill>
        <p:spPr bwMode="auto">
          <a:xfrm>
            <a:off x="1444998" y="3519357"/>
            <a:ext cx="2258695" cy="19735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a:extLst>
              <a:ext uri="{FF2B5EF4-FFF2-40B4-BE49-F238E27FC236}">
                <a16:creationId xmlns:a16="http://schemas.microsoft.com/office/drawing/2014/main" id="{1F825C72-E1BE-AC49-A402-B5D8E961F7B9}"/>
              </a:ext>
            </a:extLst>
          </p:cNvPr>
          <p:cNvSpPr txBox="1"/>
          <p:nvPr/>
        </p:nvSpPr>
        <p:spPr>
          <a:xfrm>
            <a:off x="5886451" y="3885664"/>
            <a:ext cx="4658248" cy="2585323"/>
          </a:xfrm>
          <a:prstGeom prst="rect">
            <a:avLst/>
          </a:prstGeom>
          <a:noFill/>
        </p:spPr>
        <p:txBody>
          <a:bodyPr wrap="square" rtlCol="0">
            <a:spAutoFit/>
          </a:bodyPr>
          <a:lstStyle/>
          <a:p>
            <a:r>
              <a:rPr lang="en-US" b="1" u="sng" dirty="0">
                <a:solidFill>
                  <a:schemeClr val="bg1"/>
                </a:solidFill>
              </a:rPr>
              <a:t>Magnetic Levitating Bluetooth Speaker </a:t>
            </a:r>
            <a:r>
              <a:rPr lang="en-US" dirty="0">
                <a:solidFill>
                  <a:schemeClr val="bg1"/>
                </a:solidFill>
              </a:rPr>
              <a:t>– 3D sound effect, projects different color when activated, can be used as a stand-alone speaker without a base and the base illuminates continuously different color LED lights, can easily be connected to all Bluetooth-enabled devices within 10 meters. Amazon Infinity Orb magnetic levitating speaker  $88</a:t>
            </a:r>
          </a:p>
          <a:p>
            <a:endParaRPr lang="en-US" dirty="0"/>
          </a:p>
        </p:txBody>
      </p:sp>
      <p:pic>
        <p:nvPicPr>
          <p:cNvPr id="16" name="Picture 15">
            <a:extLst>
              <a:ext uri="{FF2B5EF4-FFF2-40B4-BE49-F238E27FC236}">
                <a16:creationId xmlns:a16="http://schemas.microsoft.com/office/drawing/2014/main" id="{683AD4FC-E7F8-B949-B790-75235EE30528}"/>
              </a:ext>
            </a:extLst>
          </p:cNvPr>
          <p:cNvPicPr>
            <a:picLocks noChangeAspect="1"/>
          </p:cNvPicPr>
          <p:nvPr/>
        </p:nvPicPr>
        <p:blipFill>
          <a:blip r:embed="rId2"/>
          <a:stretch>
            <a:fillRect/>
          </a:stretch>
        </p:blipFill>
        <p:spPr>
          <a:xfrm>
            <a:off x="9286874" y="6022782"/>
            <a:ext cx="518714" cy="475488"/>
          </a:xfrm>
          <a:prstGeom prst="rect">
            <a:avLst/>
          </a:prstGeom>
        </p:spPr>
      </p:pic>
    </p:spTree>
    <p:extLst>
      <p:ext uri="{BB962C8B-B14F-4D97-AF65-F5344CB8AC3E}">
        <p14:creationId xmlns:p14="http://schemas.microsoft.com/office/powerpoint/2010/main" val="2437277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67A2B-E722-3F4A-A38D-47C31D03347F}"/>
              </a:ext>
            </a:extLst>
          </p:cNvPr>
          <p:cNvSpPr>
            <a:spLocks noGrp="1"/>
          </p:cNvSpPr>
          <p:nvPr>
            <p:ph type="title"/>
          </p:nvPr>
        </p:nvSpPr>
        <p:spPr/>
        <p:txBody>
          <a:bodyPr/>
          <a:lstStyle/>
          <a:p>
            <a:r>
              <a:rPr lang="en-US" b="1" dirty="0">
                <a:ln>
                  <a:solidFill>
                    <a:srgbClr val="00FDFF"/>
                  </a:solidFill>
                </a:ln>
                <a:solidFill>
                  <a:schemeClr val="bg1"/>
                </a:solidFill>
                <a:latin typeface="Aharoni" panose="02010803020104030203" pitchFamily="2" charset="-79"/>
                <a:cs typeface="Aharoni" panose="02010803020104030203" pitchFamily="2" charset="-79"/>
              </a:rPr>
              <a:t>Gifts </a:t>
            </a:r>
            <a:r>
              <a:rPr lang="en-US" sz="6000" b="1" u="sng" dirty="0">
                <a:ln>
                  <a:solidFill>
                    <a:srgbClr val="00FDFF"/>
                  </a:solidFill>
                </a:ln>
                <a:solidFill>
                  <a:schemeClr val="bg1"/>
                </a:solidFill>
                <a:latin typeface="Aharoni" panose="02010803020104030203" pitchFamily="2" charset="-79"/>
                <a:cs typeface="Aharoni" panose="02010803020104030203" pitchFamily="2" charset="-79"/>
              </a:rPr>
              <a:t>$50 - $200</a:t>
            </a:r>
            <a:endParaRPr lang="en-US" sz="6000" u="sng" dirty="0">
              <a:ln>
                <a:solidFill>
                  <a:srgbClr val="00FDFF"/>
                </a:solidFill>
              </a:ln>
            </a:endParaRPr>
          </a:p>
        </p:txBody>
      </p:sp>
      <p:sp>
        <p:nvSpPr>
          <p:cNvPr id="3" name="TextBox 2">
            <a:extLst>
              <a:ext uri="{FF2B5EF4-FFF2-40B4-BE49-F238E27FC236}">
                <a16:creationId xmlns:a16="http://schemas.microsoft.com/office/drawing/2014/main" id="{85CDC045-05D0-2548-9D0E-CF77AF65A1CA}"/>
              </a:ext>
            </a:extLst>
          </p:cNvPr>
          <p:cNvSpPr txBox="1"/>
          <p:nvPr/>
        </p:nvSpPr>
        <p:spPr>
          <a:xfrm>
            <a:off x="4401627" y="1508562"/>
            <a:ext cx="3610708" cy="1754326"/>
          </a:xfrm>
          <a:prstGeom prst="rect">
            <a:avLst/>
          </a:prstGeom>
          <a:noFill/>
        </p:spPr>
        <p:txBody>
          <a:bodyPr wrap="square" rtlCol="0">
            <a:spAutoFit/>
          </a:bodyPr>
          <a:lstStyle/>
          <a:p>
            <a:r>
              <a:rPr lang="en-US" b="1" u="sng" dirty="0" err="1">
                <a:solidFill>
                  <a:schemeClr val="bg1"/>
                </a:solidFill>
              </a:rPr>
              <a:t>Dodow</a:t>
            </a:r>
            <a:r>
              <a:rPr lang="en-US" dirty="0">
                <a:solidFill>
                  <a:schemeClr val="bg1"/>
                </a:solidFill>
              </a:rPr>
              <a:t> -  metronome light, scientifically designed to block out overactive thought patterns and lull you into a deep peaceful sleep – fast.  Expensive for one $59/ $44.50 if you buy two.</a:t>
            </a:r>
          </a:p>
        </p:txBody>
      </p:sp>
      <p:pic>
        <p:nvPicPr>
          <p:cNvPr id="5" name="Picture 4">
            <a:extLst>
              <a:ext uri="{FF2B5EF4-FFF2-40B4-BE49-F238E27FC236}">
                <a16:creationId xmlns:a16="http://schemas.microsoft.com/office/drawing/2014/main" id="{0574D01C-3338-1B4D-BE01-524DEEC8B3D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04169" y="1481170"/>
            <a:ext cx="2774750" cy="2081063"/>
          </a:xfrm>
          <a:prstGeom prst="rect">
            <a:avLst/>
          </a:prstGeom>
        </p:spPr>
      </p:pic>
      <p:pic>
        <p:nvPicPr>
          <p:cNvPr id="6" name="Picture 5">
            <a:extLst>
              <a:ext uri="{FF2B5EF4-FFF2-40B4-BE49-F238E27FC236}">
                <a16:creationId xmlns:a16="http://schemas.microsoft.com/office/drawing/2014/main" id="{2E4F54ED-F940-DC49-90A9-933FAF34BF61}"/>
              </a:ext>
            </a:extLst>
          </p:cNvPr>
          <p:cNvPicPr>
            <a:picLocks noChangeAspect="1"/>
          </p:cNvPicPr>
          <p:nvPr/>
        </p:nvPicPr>
        <p:blipFill>
          <a:blip r:embed="rId3"/>
          <a:stretch>
            <a:fillRect/>
          </a:stretch>
        </p:blipFill>
        <p:spPr>
          <a:xfrm>
            <a:off x="6206981" y="3025144"/>
            <a:ext cx="518714" cy="475488"/>
          </a:xfrm>
          <a:prstGeom prst="rect">
            <a:avLst/>
          </a:prstGeom>
        </p:spPr>
      </p:pic>
      <p:pic>
        <p:nvPicPr>
          <p:cNvPr id="10" name="Picture 9">
            <a:extLst>
              <a:ext uri="{FF2B5EF4-FFF2-40B4-BE49-F238E27FC236}">
                <a16:creationId xmlns:a16="http://schemas.microsoft.com/office/drawing/2014/main" id="{33A1D19F-5978-3549-8B1C-23C711BE0FD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68497" y="1883366"/>
            <a:ext cx="1450775" cy="34051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a:extLst>
              <a:ext uri="{FF2B5EF4-FFF2-40B4-BE49-F238E27FC236}">
                <a16:creationId xmlns:a16="http://schemas.microsoft.com/office/drawing/2014/main" id="{999AB7E2-9811-F445-85D0-C93972A9A3C0}"/>
              </a:ext>
            </a:extLst>
          </p:cNvPr>
          <p:cNvSpPr/>
          <p:nvPr/>
        </p:nvSpPr>
        <p:spPr>
          <a:xfrm>
            <a:off x="6096000" y="3770600"/>
            <a:ext cx="3186234" cy="1200329"/>
          </a:xfrm>
          <a:prstGeom prst="rect">
            <a:avLst/>
          </a:prstGeom>
        </p:spPr>
        <p:txBody>
          <a:bodyPr wrap="square">
            <a:spAutoFit/>
          </a:bodyPr>
          <a:lstStyle/>
          <a:p>
            <a:r>
              <a:rPr lang="en-US" b="1" u="sng" dirty="0">
                <a:solidFill>
                  <a:schemeClr val="bg1"/>
                </a:solidFill>
              </a:rPr>
              <a:t>CORAVIN</a:t>
            </a:r>
            <a:r>
              <a:rPr lang="en-US" dirty="0">
                <a:solidFill>
                  <a:schemeClr val="bg1"/>
                </a:solidFill>
              </a:rPr>
              <a:t> -  Model Three advanced wine bottle opener and preservation system, Amazon $200</a:t>
            </a:r>
          </a:p>
        </p:txBody>
      </p:sp>
      <p:pic>
        <p:nvPicPr>
          <p:cNvPr id="11" name="Picture 10">
            <a:extLst>
              <a:ext uri="{FF2B5EF4-FFF2-40B4-BE49-F238E27FC236}">
                <a16:creationId xmlns:a16="http://schemas.microsoft.com/office/drawing/2014/main" id="{785500ED-BA5D-9D45-A7E0-D4907ADA93C6}"/>
              </a:ext>
            </a:extLst>
          </p:cNvPr>
          <p:cNvPicPr>
            <a:picLocks noChangeAspect="1"/>
          </p:cNvPicPr>
          <p:nvPr/>
        </p:nvPicPr>
        <p:blipFill>
          <a:blip r:embed="rId3"/>
          <a:stretch>
            <a:fillRect/>
          </a:stretch>
        </p:blipFill>
        <p:spPr>
          <a:xfrm>
            <a:off x="8096098" y="4718442"/>
            <a:ext cx="518714" cy="475488"/>
          </a:xfrm>
          <a:prstGeom prst="rect">
            <a:avLst/>
          </a:prstGeom>
        </p:spPr>
      </p:pic>
      <p:pic>
        <p:nvPicPr>
          <p:cNvPr id="12" name="Picture 11" descr="A picture containing table&#10;&#10;Description automatically generated">
            <a:extLst>
              <a:ext uri="{FF2B5EF4-FFF2-40B4-BE49-F238E27FC236}">
                <a16:creationId xmlns:a16="http://schemas.microsoft.com/office/drawing/2014/main" id="{930AC7E0-7B6D-1245-B808-A443675B1C0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93724" y="4302606"/>
            <a:ext cx="1659567" cy="21902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extLst>
              <a:ext uri="{FF2B5EF4-FFF2-40B4-BE49-F238E27FC236}">
                <a16:creationId xmlns:a16="http://schemas.microsoft.com/office/drawing/2014/main" id="{A5A45FE2-6493-4F47-B573-9E0DFCF97983}"/>
              </a:ext>
            </a:extLst>
          </p:cNvPr>
          <p:cNvSpPr txBox="1"/>
          <p:nvPr/>
        </p:nvSpPr>
        <p:spPr>
          <a:xfrm>
            <a:off x="3479697" y="5104485"/>
            <a:ext cx="4047384" cy="1200329"/>
          </a:xfrm>
          <a:prstGeom prst="rect">
            <a:avLst/>
          </a:prstGeom>
          <a:noFill/>
        </p:spPr>
        <p:txBody>
          <a:bodyPr wrap="square" rtlCol="0">
            <a:spAutoFit/>
          </a:bodyPr>
          <a:lstStyle/>
          <a:p>
            <a:r>
              <a:rPr lang="en-US" u="sng" dirty="0">
                <a:solidFill>
                  <a:schemeClr val="bg1"/>
                </a:solidFill>
              </a:rPr>
              <a:t>JBL CLIP 3 </a:t>
            </a:r>
            <a:r>
              <a:rPr lang="en-US" dirty="0">
                <a:solidFill>
                  <a:schemeClr val="bg1"/>
                </a:solidFill>
              </a:rPr>
              <a:t>- Waterproof Portable Bluetooth Speaker, Amazon $40. Pro tip: comes in lots of colors, also buy a carrying case, great for golf!</a:t>
            </a:r>
          </a:p>
        </p:txBody>
      </p:sp>
      <p:pic>
        <p:nvPicPr>
          <p:cNvPr id="14" name="Picture 13">
            <a:extLst>
              <a:ext uri="{FF2B5EF4-FFF2-40B4-BE49-F238E27FC236}">
                <a16:creationId xmlns:a16="http://schemas.microsoft.com/office/drawing/2014/main" id="{227D679D-CDFB-2747-BE71-211447527609}"/>
              </a:ext>
            </a:extLst>
          </p:cNvPr>
          <p:cNvPicPr>
            <a:picLocks noChangeAspect="1"/>
          </p:cNvPicPr>
          <p:nvPr/>
        </p:nvPicPr>
        <p:blipFill>
          <a:blip r:embed="rId6"/>
          <a:stretch>
            <a:fillRect/>
          </a:stretch>
        </p:blipFill>
        <p:spPr>
          <a:xfrm>
            <a:off x="6881961" y="5919077"/>
            <a:ext cx="518714" cy="475488"/>
          </a:xfrm>
          <a:prstGeom prst="rect">
            <a:avLst/>
          </a:prstGeom>
        </p:spPr>
      </p:pic>
    </p:spTree>
    <p:extLst>
      <p:ext uri="{BB962C8B-B14F-4D97-AF65-F5344CB8AC3E}">
        <p14:creationId xmlns:p14="http://schemas.microsoft.com/office/powerpoint/2010/main" val="2755593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74F7C-4DDB-F041-83BE-DE469E9C9F05}"/>
              </a:ext>
            </a:extLst>
          </p:cNvPr>
          <p:cNvSpPr>
            <a:spLocks noGrp="1"/>
          </p:cNvSpPr>
          <p:nvPr>
            <p:ph type="title"/>
          </p:nvPr>
        </p:nvSpPr>
        <p:spPr/>
        <p:txBody>
          <a:bodyPr/>
          <a:lstStyle/>
          <a:p>
            <a:r>
              <a:rPr lang="en-US" b="1" dirty="0">
                <a:ln>
                  <a:solidFill>
                    <a:srgbClr val="00FDFF"/>
                  </a:solidFill>
                </a:ln>
                <a:solidFill>
                  <a:schemeClr val="bg1"/>
                </a:solidFill>
                <a:latin typeface="Aharoni" panose="02010803020104030203" pitchFamily="2" charset="-79"/>
                <a:cs typeface="Aharoni" panose="02010803020104030203" pitchFamily="2" charset="-79"/>
              </a:rPr>
              <a:t>Gifts </a:t>
            </a:r>
            <a:r>
              <a:rPr lang="en-US" sz="6000" b="1" u="sng" dirty="0">
                <a:ln>
                  <a:solidFill>
                    <a:srgbClr val="00FDFF"/>
                  </a:solidFill>
                </a:ln>
                <a:solidFill>
                  <a:schemeClr val="bg1"/>
                </a:solidFill>
                <a:latin typeface="Aharoni" panose="02010803020104030203" pitchFamily="2" charset="-79"/>
                <a:cs typeface="Aharoni" panose="02010803020104030203" pitchFamily="2" charset="-79"/>
              </a:rPr>
              <a:t>$50 - $200</a:t>
            </a:r>
            <a:endParaRPr lang="en-US" sz="6000" u="sng" dirty="0">
              <a:ln>
                <a:solidFill>
                  <a:srgbClr val="00FDFF"/>
                </a:solidFill>
              </a:ln>
            </a:endParaRPr>
          </a:p>
        </p:txBody>
      </p:sp>
      <p:pic>
        <p:nvPicPr>
          <p:cNvPr id="7" name="Picture 6">
            <a:extLst>
              <a:ext uri="{FF2B5EF4-FFF2-40B4-BE49-F238E27FC236}">
                <a16:creationId xmlns:a16="http://schemas.microsoft.com/office/drawing/2014/main" id="{1BA83571-3D4B-6646-95E3-4E113C4ED68C}"/>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8751344" y="3270353"/>
            <a:ext cx="1741487" cy="32369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4AB65F1C-3D6C-A748-83C8-6DBB6F41DBBE}"/>
              </a:ext>
            </a:extLst>
          </p:cNvPr>
          <p:cNvSpPr txBox="1"/>
          <p:nvPr/>
        </p:nvSpPr>
        <p:spPr>
          <a:xfrm>
            <a:off x="3421939" y="4567132"/>
            <a:ext cx="4935951" cy="1477328"/>
          </a:xfrm>
          <a:prstGeom prst="rect">
            <a:avLst/>
          </a:prstGeom>
          <a:noFill/>
        </p:spPr>
        <p:txBody>
          <a:bodyPr wrap="square" rtlCol="0">
            <a:spAutoFit/>
          </a:bodyPr>
          <a:lstStyle/>
          <a:p>
            <a:r>
              <a:rPr lang="en-US" b="1" u="sng" dirty="0">
                <a:solidFill>
                  <a:schemeClr val="bg1"/>
                </a:solidFill>
                <a:latin typeface="Cambria" panose="02040503050406030204" pitchFamily="18" charset="0"/>
                <a:ea typeface="MS Mincho" panose="02020609040205080304" pitchFamily="49" charset="-128"/>
                <a:cs typeface="Times New Roman" panose="02020603050405020304" pitchFamily="18" charset="0"/>
              </a:rPr>
              <a:t>HEATED RAZOR BY GILLETTE LABS </a:t>
            </a:r>
            <a:r>
              <a:rPr lang="en-US" b="1" dirty="0">
                <a:solidFill>
                  <a:schemeClr val="bg1"/>
                </a:solidFill>
                <a:latin typeface="Cambria" panose="02040503050406030204" pitchFamily="18" charset="0"/>
                <a:ea typeface="MS Mincho" panose="02020609040205080304" pitchFamily="49" charset="-128"/>
                <a:cs typeface="Times New Roman" panose="02020603050405020304" pitchFamily="18" charset="0"/>
              </a:rPr>
              <a:t>- </a:t>
            </a:r>
            <a:r>
              <a:rPr lang="en-US" dirty="0">
                <a:solidFill>
                  <a:schemeClr val="bg1"/>
                </a:solidFill>
                <a:latin typeface="Cambria" panose="02040503050406030204" pitchFamily="18" charset="0"/>
                <a:ea typeface="MS Mincho" panose="02020609040205080304" pitchFamily="49" charset="-128"/>
                <a:cs typeface="Times New Roman" panose="02020603050405020304" pitchFamily="18" charset="0"/>
              </a:rPr>
              <a:t>designed by Gillette Labs, the engineering is really what makes this great. This razor comes very close to replicating a hot towel barbershop shave</a:t>
            </a:r>
            <a:r>
              <a:rPr lang="en-US" b="1" dirty="0">
                <a:solidFill>
                  <a:schemeClr val="bg1"/>
                </a:solidFill>
                <a:latin typeface="Cambria" panose="02040503050406030204" pitchFamily="18" charset="0"/>
                <a:ea typeface="MS Mincho" panose="02020609040205080304" pitchFamily="49" charset="-128"/>
                <a:cs typeface="Times New Roman" panose="02020603050405020304" pitchFamily="18" charset="0"/>
              </a:rPr>
              <a:t>. $140</a:t>
            </a:r>
            <a:endParaRPr lang="en-US" sz="1400" b="1" dirty="0">
              <a:solidFill>
                <a:schemeClr val="bg1"/>
              </a:solidFill>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pic>
        <p:nvPicPr>
          <p:cNvPr id="9" name="Picture 8">
            <a:extLst>
              <a:ext uri="{FF2B5EF4-FFF2-40B4-BE49-F238E27FC236}">
                <a16:creationId xmlns:a16="http://schemas.microsoft.com/office/drawing/2014/main" id="{2FC9665B-920A-A743-8557-FBF16B83F215}"/>
              </a:ext>
            </a:extLst>
          </p:cNvPr>
          <p:cNvPicPr>
            <a:picLocks noChangeAspect="1"/>
          </p:cNvPicPr>
          <p:nvPr/>
        </p:nvPicPr>
        <p:blipFill>
          <a:blip r:embed="rId3"/>
          <a:stretch>
            <a:fillRect/>
          </a:stretch>
        </p:blipFill>
        <p:spPr>
          <a:xfrm>
            <a:off x="7603412" y="5895464"/>
            <a:ext cx="518714" cy="475488"/>
          </a:xfrm>
          <a:prstGeom prst="rect">
            <a:avLst/>
          </a:prstGeom>
        </p:spPr>
      </p:pic>
      <p:pic>
        <p:nvPicPr>
          <p:cNvPr id="13" name="Picture 12">
            <a:extLst>
              <a:ext uri="{FF2B5EF4-FFF2-40B4-BE49-F238E27FC236}">
                <a16:creationId xmlns:a16="http://schemas.microsoft.com/office/drawing/2014/main" id="{979A66B8-8531-8449-955F-9337D1FBCBAE}"/>
              </a:ext>
            </a:extLst>
          </p:cNvPr>
          <p:cNvPicPr/>
          <p:nvPr/>
        </p:nvPicPr>
        <p:blipFill>
          <a:blip r:embed="rId4" cstate="email">
            <a:extLst>
              <a:ext uri="{28A0092B-C50C-407E-A947-70E740481C1C}">
                <a14:useLocalDpi xmlns:a14="http://schemas.microsoft.com/office/drawing/2010/main"/>
              </a:ext>
            </a:extLst>
          </a:blip>
          <a:srcRect/>
          <a:stretch>
            <a:fillRect/>
          </a:stretch>
        </p:blipFill>
        <p:spPr bwMode="auto">
          <a:xfrm>
            <a:off x="1498721" y="1490054"/>
            <a:ext cx="1936142" cy="24137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a:extLst>
              <a:ext uri="{FF2B5EF4-FFF2-40B4-BE49-F238E27FC236}">
                <a16:creationId xmlns:a16="http://schemas.microsoft.com/office/drawing/2014/main" id="{9B0D0E78-A66C-7846-BFCF-9671A78B5AD1}"/>
              </a:ext>
            </a:extLst>
          </p:cNvPr>
          <p:cNvSpPr txBox="1"/>
          <p:nvPr/>
        </p:nvSpPr>
        <p:spPr>
          <a:xfrm>
            <a:off x="3593687" y="1514723"/>
            <a:ext cx="4935951" cy="2031325"/>
          </a:xfrm>
          <a:prstGeom prst="rect">
            <a:avLst/>
          </a:prstGeom>
          <a:noFill/>
        </p:spPr>
        <p:txBody>
          <a:bodyPr wrap="square" rtlCol="0">
            <a:spAutoFit/>
          </a:bodyPr>
          <a:lstStyle/>
          <a:p>
            <a:r>
              <a:rPr lang="en-US" b="1" u="sng" dirty="0">
                <a:solidFill>
                  <a:schemeClr val="bg1"/>
                </a:solidFill>
              </a:rPr>
              <a:t>APPLE AIRPODS</a:t>
            </a:r>
            <a:r>
              <a:rPr lang="en-US" dirty="0">
                <a:solidFill>
                  <a:schemeClr val="bg1"/>
                </a:solidFill>
              </a:rPr>
              <a:t> - Pro version of the Apple </a:t>
            </a:r>
            <a:r>
              <a:rPr lang="en-US" dirty="0" err="1">
                <a:solidFill>
                  <a:schemeClr val="bg1"/>
                </a:solidFill>
              </a:rPr>
              <a:t>AirPods</a:t>
            </a:r>
            <a:r>
              <a:rPr lang="en-US" dirty="0">
                <a:solidFill>
                  <a:schemeClr val="bg1"/>
                </a:solidFill>
              </a:rPr>
              <a:t>. Improved charging (charge case/10 uses before recharge). Next level sound, noise cancelation for privacy, a unique transparency mode that lets you listen but also lets some outside sound in when you want to be able to listen but hear what’s going on around you</a:t>
            </a:r>
            <a:r>
              <a:rPr lang="en-US" b="1" dirty="0">
                <a:solidFill>
                  <a:schemeClr val="bg1"/>
                </a:solidFill>
              </a:rPr>
              <a:t>. </a:t>
            </a:r>
            <a:r>
              <a:rPr lang="en-US" dirty="0">
                <a:solidFill>
                  <a:schemeClr val="bg1"/>
                </a:solidFill>
              </a:rPr>
              <a:t>$250 (regular </a:t>
            </a:r>
            <a:r>
              <a:rPr lang="en-US" dirty="0" err="1">
                <a:solidFill>
                  <a:schemeClr val="bg1"/>
                </a:solidFill>
              </a:rPr>
              <a:t>airpods</a:t>
            </a:r>
            <a:r>
              <a:rPr lang="en-US" dirty="0">
                <a:solidFill>
                  <a:schemeClr val="bg1"/>
                </a:solidFill>
              </a:rPr>
              <a:t> </a:t>
            </a:r>
            <a:r>
              <a:rPr lang="en-US" dirty="0" err="1">
                <a:solidFill>
                  <a:schemeClr val="bg1"/>
                </a:solidFill>
              </a:rPr>
              <a:t>approx</a:t>
            </a:r>
            <a:r>
              <a:rPr lang="en-US" dirty="0">
                <a:solidFill>
                  <a:schemeClr val="bg1"/>
                </a:solidFill>
              </a:rPr>
              <a:t> $120)</a:t>
            </a:r>
            <a:endParaRPr lang="en-US" dirty="0"/>
          </a:p>
        </p:txBody>
      </p:sp>
      <p:pic>
        <p:nvPicPr>
          <p:cNvPr id="15" name="Picture 14">
            <a:extLst>
              <a:ext uri="{FF2B5EF4-FFF2-40B4-BE49-F238E27FC236}">
                <a16:creationId xmlns:a16="http://schemas.microsoft.com/office/drawing/2014/main" id="{FCDEA840-B365-BB44-99FD-9F43ED389D0B}"/>
              </a:ext>
            </a:extLst>
          </p:cNvPr>
          <p:cNvPicPr>
            <a:picLocks noChangeAspect="1"/>
          </p:cNvPicPr>
          <p:nvPr/>
        </p:nvPicPr>
        <p:blipFill>
          <a:blip r:embed="rId3"/>
          <a:stretch>
            <a:fillRect/>
          </a:stretch>
        </p:blipFill>
        <p:spPr>
          <a:xfrm>
            <a:off x="4328229" y="3546048"/>
            <a:ext cx="518714" cy="475488"/>
          </a:xfrm>
          <a:prstGeom prst="rect">
            <a:avLst/>
          </a:prstGeom>
        </p:spPr>
      </p:pic>
    </p:spTree>
    <p:extLst>
      <p:ext uri="{BB962C8B-B14F-4D97-AF65-F5344CB8AC3E}">
        <p14:creationId xmlns:p14="http://schemas.microsoft.com/office/powerpoint/2010/main" val="3130588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B847E-AA28-7D4C-A511-4F49E3F5DCC2}"/>
              </a:ext>
            </a:extLst>
          </p:cNvPr>
          <p:cNvSpPr>
            <a:spLocks noGrp="1"/>
          </p:cNvSpPr>
          <p:nvPr>
            <p:ph type="title"/>
          </p:nvPr>
        </p:nvSpPr>
        <p:spPr/>
        <p:txBody>
          <a:bodyPr/>
          <a:lstStyle/>
          <a:p>
            <a:r>
              <a:rPr lang="en-US" b="1" dirty="0">
                <a:ln>
                  <a:solidFill>
                    <a:srgbClr val="00FDFF"/>
                  </a:solidFill>
                </a:ln>
                <a:solidFill>
                  <a:schemeClr val="bg1"/>
                </a:solidFill>
                <a:latin typeface="Aharoni" panose="02010803020104030203" pitchFamily="2" charset="-79"/>
                <a:cs typeface="Aharoni" panose="02010803020104030203" pitchFamily="2" charset="-79"/>
              </a:rPr>
              <a:t>Gifts </a:t>
            </a:r>
            <a:r>
              <a:rPr lang="en-US" b="1" u="sng" dirty="0">
                <a:ln>
                  <a:solidFill>
                    <a:srgbClr val="00FDFF"/>
                  </a:solidFill>
                </a:ln>
                <a:solidFill>
                  <a:schemeClr val="bg1"/>
                </a:solidFill>
                <a:latin typeface="Aharoni" panose="02010803020104030203" pitchFamily="2" charset="-79"/>
                <a:cs typeface="Aharoni" panose="02010803020104030203" pitchFamily="2" charset="-79"/>
              </a:rPr>
              <a:t>$50 - $200</a:t>
            </a:r>
            <a:endParaRPr lang="en-US" dirty="0"/>
          </a:p>
        </p:txBody>
      </p:sp>
      <p:sp>
        <p:nvSpPr>
          <p:cNvPr id="3" name="Content Placeholder 2">
            <a:extLst>
              <a:ext uri="{FF2B5EF4-FFF2-40B4-BE49-F238E27FC236}">
                <a16:creationId xmlns:a16="http://schemas.microsoft.com/office/drawing/2014/main" id="{05928D6C-5761-A746-8C07-2C45557493CB}"/>
              </a:ext>
            </a:extLst>
          </p:cNvPr>
          <p:cNvSpPr>
            <a:spLocks noGrp="1"/>
          </p:cNvSpPr>
          <p:nvPr>
            <p:ph idx="1"/>
          </p:nvPr>
        </p:nvSpPr>
        <p:spPr/>
        <p:txBody>
          <a:bodyPr/>
          <a:lstStyle/>
          <a:p>
            <a:r>
              <a:rPr lang="en-US" sz="1600" dirty="0">
                <a:solidFill>
                  <a:schemeClr val="bg1"/>
                </a:solidFill>
              </a:rPr>
              <a:t>=</a:t>
            </a:r>
            <a:endParaRPr lang="en-US" dirty="0"/>
          </a:p>
        </p:txBody>
      </p:sp>
      <p:sp>
        <p:nvSpPr>
          <p:cNvPr id="4" name="TextBox 3">
            <a:extLst>
              <a:ext uri="{FF2B5EF4-FFF2-40B4-BE49-F238E27FC236}">
                <a16:creationId xmlns:a16="http://schemas.microsoft.com/office/drawing/2014/main" id="{DA3244BB-B38F-C04F-922E-AC207BA8964C}"/>
              </a:ext>
            </a:extLst>
          </p:cNvPr>
          <p:cNvSpPr txBox="1"/>
          <p:nvPr/>
        </p:nvSpPr>
        <p:spPr>
          <a:xfrm>
            <a:off x="1945921" y="3786610"/>
            <a:ext cx="5707945" cy="1754326"/>
          </a:xfrm>
          <a:prstGeom prst="rect">
            <a:avLst/>
          </a:prstGeom>
          <a:noFill/>
        </p:spPr>
        <p:txBody>
          <a:bodyPr wrap="square" rtlCol="0">
            <a:spAutoFit/>
          </a:bodyPr>
          <a:lstStyle/>
          <a:p>
            <a:r>
              <a:rPr lang="en-US" b="1" u="sng" dirty="0">
                <a:solidFill>
                  <a:schemeClr val="bg1"/>
                </a:solidFill>
              </a:rPr>
              <a:t>PhoneSoap </a:t>
            </a:r>
            <a:r>
              <a:rPr lang="en-US" dirty="0">
                <a:solidFill>
                  <a:schemeClr val="bg1"/>
                </a:solidFill>
              </a:rPr>
              <a:t>-  a UV Sanitizing device that specializes in UV-C for smartphones, it cleans your phone while it charges. It kills 99.9% of bacteria in 5 minutes . PhoneSoap 3 is $79.95 (7 colors) and the PhoneSoap Pro is $119.95 (6 colors). PhoneSoap Pro has a larger sanitizing tray that can handle larger phones and thick accessories.</a:t>
            </a:r>
            <a:endParaRPr lang="en-US" dirty="0"/>
          </a:p>
        </p:txBody>
      </p:sp>
      <p:pic>
        <p:nvPicPr>
          <p:cNvPr id="5" name="Picture 4">
            <a:extLst>
              <a:ext uri="{FF2B5EF4-FFF2-40B4-BE49-F238E27FC236}">
                <a16:creationId xmlns:a16="http://schemas.microsoft.com/office/drawing/2014/main" id="{869CC8A8-8AC4-774D-A36E-A24A95C90F27}"/>
              </a:ext>
            </a:extLst>
          </p:cNvPr>
          <p:cNvPicPr>
            <a:picLocks noChangeAspect="1"/>
          </p:cNvPicPr>
          <p:nvPr/>
        </p:nvPicPr>
        <p:blipFill>
          <a:blip r:embed="rId2"/>
          <a:stretch>
            <a:fillRect/>
          </a:stretch>
        </p:blipFill>
        <p:spPr>
          <a:xfrm>
            <a:off x="5577286" y="5303192"/>
            <a:ext cx="518714" cy="475488"/>
          </a:xfrm>
          <a:prstGeom prst="rect">
            <a:avLst/>
          </a:prstGeom>
        </p:spPr>
      </p:pic>
      <p:pic>
        <p:nvPicPr>
          <p:cNvPr id="7" name="Picture 6" descr="A picture containing text, electronics, projector&#10;&#10;Description automatically generated">
            <a:extLst>
              <a:ext uri="{FF2B5EF4-FFF2-40B4-BE49-F238E27FC236}">
                <a16:creationId xmlns:a16="http://schemas.microsoft.com/office/drawing/2014/main" id="{7F14B0CE-6DA3-7441-9A17-F15D2DD5CD1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63083" y="1559584"/>
            <a:ext cx="1714423" cy="19659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picture containing icon&#10;&#10;Description automatically generated">
            <a:extLst>
              <a:ext uri="{FF2B5EF4-FFF2-40B4-BE49-F238E27FC236}">
                <a16:creationId xmlns:a16="http://schemas.microsoft.com/office/drawing/2014/main" id="{B3C50781-04BC-084D-AAAB-04E726F8A52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28761" y="1560979"/>
            <a:ext cx="1547255" cy="19645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56279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E6D90-2CFD-8E49-8389-83758D3F3147}"/>
              </a:ext>
            </a:extLst>
          </p:cNvPr>
          <p:cNvSpPr>
            <a:spLocks noGrp="1"/>
          </p:cNvSpPr>
          <p:nvPr>
            <p:ph type="title"/>
          </p:nvPr>
        </p:nvSpPr>
        <p:spPr/>
        <p:txBody>
          <a:bodyPr/>
          <a:lstStyle/>
          <a:p>
            <a:r>
              <a:rPr lang="en-US" dirty="0">
                <a:ln>
                  <a:solidFill>
                    <a:srgbClr val="00FDFF"/>
                  </a:solidFill>
                </a:ln>
                <a:solidFill>
                  <a:schemeClr val="bg1"/>
                </a:solidFill>
                <a:latin typeface="Aharoni" panose="02010803020104030203" pitchFamily="2" charset="-79"/>
                <a:cs typeface="Aharoni" panose="02010803020104030203" pitchFamily="2" charset="-79"/>
              </a:rPr>
              <a:t>Gifts for the </a:t>
            </a:r>
            <a:r>
              <a:rPr lang="en-US" u="sng" dirty="0">
                <a:ln>
                  <a:solidFill>
                    <a:srgbClr val="00FDFF"/>
                  </a:solidFill>
                </a:ln>
                <a:solidFill>
                  <a:schemeClr val="bg1"/>
                </a:solidFill>
                <a:latin typeface="Aharoni" panose="02010803020104030203" pitchFamily="2" charset="-79"/>
                <a:cs typeface="Aharoni" panose="02010803020104030203" pitchFamily="2" charset="-79"/>
              </a:rPr>
              <a:t>GRANDKIDS</a:t>
            </a:r>
          </a:p>
        </p:txBody>
      </p:sp>
      <p:pic>
        <p:nvPicPr>
          <p:cNvPr id="15" name="Picture 14" descr="A picture containing person&#10;&#10;Description automatically generated">
            <a:extLst>
              <a:ext uri="{FF2B5EF4-FFF2-40B4-BE49-F238E27FC236}">
                <a16:creationId xmlns:a16="http://schemas.microsoft.com/office/drawing/2014/main" id="{3E9608EC-B70E-944D-B694-149DE83044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42782" y="1641914"/>
            <a:ext cx="1636767" cy="16478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TextBox 15">
            <a:extLst>
              <a:ext uri="{FF2B5EF4-FFF2-40B4-BE49-F238E27FC236}">
                <a16:creationId xmlns:a16="http://schemas.microsoft.com/office/drawing/2014/main" id="{CFD31F48-2A1A-8843-AE9A-BE2AB390C54A}"/>
              </a:ext>
            </a:extLst>
          </p:cNvPr>
          <p:cNvSpPr txBox="1"/>
          <p:nvPr/>
        </p:nvSpPr>
        <p:spPr>
          <a:xfrm>
            <a:off x="3566111" y="1552951"/>
            <a:ext cx="4309926" cy="923330"/>
          </a:xfrm>
          <a:prstGeom prst="rect">
            <a:avLst/>
          </a:prstGeom>
          <a:noFill/>
        </p:spPr>
        <p:txBody>
          <a:bodyPr wrap="square" rtlCol="0">
            <a:spAutoFit/>
          </a:bodyPr>
          <a:lstStyle/>
          <a:p>
            <a:r>
              <a:rPr lang="en-US" b="1" u="sng" dirty="0">
                <a:solidFill>
                  <a:schemeClr val="bg1"/>
                </a:solidFill>
              </a:rPr>
              <a:t>Personal Planetarium </a:t>
            </a:r>
            <a:r>
              <a:rPr lang="en-US" dirty="0">
                <a:solidFill>
                  <a:schemeClr val="bg1"/>
                </a:solidFill>
              </a:rPr>
              <a:t>– Place a smartphone into the headset and journey to the stars, Uncommon Goods $50</a:t>
            </a:r>
          </a:p>
        </p:txBody>
      </p:sp>
      <p:pic>
        <p:nvPicPr>
          <p:cNvPr id="18" name="Picture 17">
            <a:extLst>
              <a:ext uri="{FF2B5EF4-FFF2-40B4-BE49-F238E27FC236}">
                <a16:creationId xmlns:a16="http://schemas.microsoft.com/office/drawing/2014/main" id="{11F40F21-DFDC-EB42-A60F-AF63A500C20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34463" y="1903335"/>
            <a:ext cx="1548746" cy="16478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TextBox 18">
            <a:extLst>
              <a:ext uri="{FF2B5EF4-FFF2-40B4-BE49-F238E27FC236}">
                <a16:creationId xmlns:a16="http://schemas.microsoft.com/office/drawing/2014/main" id="{4492009A-3837-5A42-8743-D2DD9308A66F}"/>
              </a:ext>
            </a:extLst>
          </p:cNvPr>
          <p:cNvSpPr txBox="1"/>
          <p:nvPr/>
        </p:nvSpPr>
        <p:spPr>
          <a:xfrm>
            <a:off x="6413676" y="2394251"/>
            <a:ext cx="3027909" cy="923330"/>
          </a:xfrm>
          <a:prstGeom prst="rect">
            <a:avLst/>
          </a:prstGeom>
          <a:noFill/>
        </p:spPr>
        <p:txBody>
          <a:bodyPr wrap="square" rtlCol="0">
            <a:spAutoFit/>
          </a:bodyPr>
          <a:lstStyle/>
          <a:p>
            <a:r>
              <a:rPr lang="en-US" b="1" u="sng" dirty="0">
                <a:solidFill>
                  <a:schemeClr val="bg1"/>
                </a:solidFill>
              </a:rPr>
              <a:t>Anki </a:t>
            </a:r>
            <a:r>
              <a:rPr lang="en-US" b="1" u="sng" dirty="0" err="1">
                <a:solidFill>
                  <a:schemeClr val="bg1"/>
                </a:solidFill>
              </a:rPr>
              <a:t>Cozmo</a:t>
            </a:r>
            <a:r>
              <a:rPr lang="en-US" b="1" u="sng" dirty="0">
                <a:solidFill>
                  <a:schemeClr val="bg1"/>
                </a:solidFill>
              </a:rPr>
              <a:t> </a:t>
            </a:r>
            <a:r>
              <a:rPr lang="en-US" dirty="0">
                <a:solidFill>
                  <a:schemeClr val="bg1"/>
                </a:solidFill>
              </a:rPr>
              <a:t>- a fun educational real-life toy robot. Amazon $400</a:t>
            </a:r>
          </a:p>
        </p:txBody>
      </p:sp>
      <p:pic>
        <p:nvPicPr>
          <p:cNvPr id="21" name="Picture 20" descr="Text, whiteboard&#10;&#10;Description automatically generated">
            <a:extLst>
              <a:ext uri="{FF2B5EF4-FFF2-40B4-BE49-F238E27FC236}">
                <a16:creationId xmlns:a16="http://schemas.microsoft.com/office/drawing/2014/main" id="{932B9A91-DE03-0747-B185-DCA1EB9168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79572" y="3692125"/>
            <a:ext cx="1638134" cy="16478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2" name="TextBox 21">
            <a:extLst>
              <a:ext uri="{FF2B5EF4-FFF2-40B4-BE49-F238E27FC236}">
                <a16:creationId xmlns:a16="http://schemas.microsoft.com/office/drawing/2014/main" id="{3E5BF948-A435-EB42-AEFA-1F9E7571E4ED}"/>
              </a:ext>
            </a:extLst>
          </p:cNvPr>
          <p:cNvSpPr txBox="1"/>
          <p:nvPr/>
        </p:nvSpPr>
        <p:spPr>
          <a:xfrm>
            <a:off x="1553380" y="5409979"/>
            <a:ext cx="3459281" cy="923330"/>
          </a:xfrm>
          <a:prstGeom prst="rect">
            <a:avLst/>
          </a:prstGeom>
          <a:noFill/>
        </p:spPr>
        <p:txBody>
          <a:bodyPr wrap="square" rtlCol="0">
            <a:spAutoFit/>
          </a:bodyPr>
          <a:lstStyle/>
          <a:p>
            <a:r>
              <a:rPr lang="en-US" b="1" u="sng" dirty="0">
                <a:solidFill>
                  <a:schemeClr val="bg1"/>
                </a:solidFill>
              </a:rPr>
              <a:t>Tinkering Labs Electric Motors Catalyst</a:t>
            </a:r>
            <a:r>
              <a:rPr lang="en-US" dirty="0">
                <a:solidFill>
                  <a:schemeClr val="bg1"/>
                </a:solidFill>
              </a:rPr>
              <a:t> – robotics stem kit (ages 8-12), Amazon $60</a:t>
            </a:r>
          </a:p>
        </p:txBody>
      </p:sp>
      <p:pic>
        <p:nvPicPr>
          <p:cNvPr id="24" name="Picture 23" descr="A picture containing calendar&#10;&#10;Description automatically generated">
            <a:extLst>
              <a:ext uri="{FF2B5EF4-FFF2-40B4-BE49-F238E27FC236}">
                <a16:creationId xmlns:a16="http://schemas.microsoft.com/office/drawing/2014/main" id="{BB334D09-E976-084F-A726-151F9488034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998128" y="4173316"/>
            <a:ext cx="1543533" cy="1647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5" name="TextBox 24">
            <a:extLst>
              <a:ext uri="{FF2B5EF4-FFF2-40B4-BE49-F238E27FC236}">
                <a16:creationId xmlns:a16="http://schemas.microsoft.com/office/drawing/2014/main" id="{B77AA85D-55EA-4043-9E74-2508FFB13B49}"/>
              </a:ext>
            </a:extLst>
          </p:cNvPr>
          <p:cNvSpPr txBox="1"/>
          <p:nvPr/>
        </p:nvSpPr>
        <p:spPr>
          <a:xfrm>
            <a:off x="7637013" y="4108798"/>
            <a:ext cx="3027909" cy="1754326"/>
          </a:xfrm>
          <a:prstGeom prst="rect">
            <a:avLst/>
          </a:prstGeom>
          <a:noFill/>
        </p:spPr>
        <p:txBody>
          <a:bodyPr wrap="square" rtlCol="0">
            <a:spAutoFit/>
          </a:bodyPr>
          <a:lstStyle/>
          <a:p>
            <a:r>
              <a:rPr lang="en-US" b="1" u="sng" dirty="0">
                <a:solidFill>
                  <a:schemeClr val="bg1"/>
                </a:solidFill>
              </a:rPr>
              <a:t>LEGO Boost Creative Toolbox </a:t>
            </a:r>
            <a:r>
              <a:rPr lang="en-US" dirty="0">
                <a:solidFill>
                  <a:schemeClr val="bg1"/>
                </a:solidFill>
              </a:rPr>
              <a:t>17101 Fun Robot Building Set &amp; Educational Coding Kid for Kids, Award-winning STEM Learning toy (847 pieces) Amazon $160</a:t>
            </a:r>
          </a:p>
        </p:txBody>
      </p:sp>
      <p:pic>
        <p:nvPicPr>
          <p:cNvPr id="26" name="Picture 25">
            <a:extLst>
              <a:ext uri="{FF2B5EF4-FFF2-40B4-BE49-F238E27FC236}">
                <a16:creationId xmlns:a16="http://schemas.microsoft.com/office/drawing/2014/main" id="{B108A0C6-07E9-9E45-90E0-C4FA28AA7852}"/>
              </a:ext>
            </a:extLst>
          </p:cNvPr>
          <p:cNvPicPr>
            <a:picLocks noChangeAspect="1"/>
          </p:cNvPicPr>
          <p:nvPr/>
        </p:nvPicPr>
        <p:blipFill>
          <a:blip r:embed="rId6"/>
          <a:stretch>
            <a:fillRect/>
          </a:stretch>
        </p:blipFill>
        <p:spPr>
          <a:xfrm>
            <a:off x="3665124" y="2508249"/>
            <a:ext cx="547733" cy="502089"/>
          </a:xfrm>
          <a:prstGeom prst="rect">
            <a:avLst/>
          </a:prstGeom>
        </p:spPr>
      </p:pic>
      <p:pic>
        <p:nvPicPr>
          <p:cNvPr id="27" name="Picture 26">
            <a:extLst>
              <a:ext uri="{FF2B5EF4-FFF2-40B4-BE49-F238E27FC236}">
                <a16:creationId xmlns:a16="http://schemas.microsoft.com/office/drawing/2014/main" id="{4CD19F92-24AE-E04C-9D2E-5DFC587DB30A}"/>
              </a:ext>
            </a:extLst>
          </p:cNvPr>
          <p:cNvPicPr>
            <a:picLocks noChangeAspect="1"/>
          </p:cNvPicPr>
          <p:nvPr/>
        </p:nvPicPr>
        <p:blipFill>
          <a:blip r:embed="rId6"/>
          <a:stretch>
            <a:fillRect/>
          </a:stretch>
        </p:blipFill>
        <p:spPr>
          <a:xfrm>
            <a:off x="4464928" y="6082264"/>
            <a:ext cx="547733" cy="502089"/>
          </a:xfrm>
          <a:prstGeom prst="rect">
            <a:avLst/>
          </a:prstGeom>
        </p:spPr>
      </p:pic>
      <p:pic>
        <p:nvPicPr>
          <p:cNvPr id="28" name="Picture 27">
            <a:extLst>
              <a:ext uri="{FF2B5EF4-FFF2-40B4-BE49-F238E27FC236}">
                <a16:creationId xmlns:a16="http://schemas.microsoft.com/office/drawing/2014/main" id="{D9543589-ED1B-9141-B735-17BF4E52D6EF}"/>
              </a:ext>
            </a:extLst>
          </p:cNvPr>
          <p:cNvPicPr>
            <a:picLocks noChangeAspect="1"/>
          </p:cNvPicPr>
          <p:nvPr/>
        </p:nvPicPr>
        <p:blipFill>
          <a:blip r:embed="rId6"/>
          <a:stretch>
            <a:fillRect/>
          </a:stretch>
        </p:blipFill>
        <p:spPr>
          <a:xfrm>
            <a:off x="9167718" y="5620599"/>
            <a:ext cx="547733" cy="502089"/>
          </a:xfrm>
          <a:prstGeom prst="rect">
            <a:avLst/>
          </a:prstGeom>
        </p:spPr>
      </p:pic>
      <p:pic>
        <p:nvPicPr>
          <p:cNvPr id="29" name="Picture 28">
            <a:extLst>
              <a:ext uri="{FF2B5EF4-FFF2-40B4-BE49-F238E27FC236}">
                <a16:creationId xmlns:a16="http://schemas.microsoft.com/office/drawing/2014/main" id="{E4866F93-CAB6-8F42-A9D4-C7B2DF4485B5}"/>
              </a:ext>
            </a:extLst>
          </p:cNvPr>
          <p:cNvPicPr>
            <a:picLocks noChangeAspect="1"/>
          </p:cNvPicPr>
          <p:nvPr/>
        </p:nvPicPr>
        <p:blipFill>
          <a:blip r:embed="rId6"/>
          <a:stretch>
            <a:fillRect/>
          </a:stretch>
        </p:blipFill>
        <p:spPr>
          <a:xfrm>
            <a:off x="8432173" y="3038696"/>
            <a:ext cx="547733" cy="502089"/>
          </a:xfrm>
          <a:prstGeom prst="rect">
            <a:avLst/>
          </a:prstGeom>
        </p:spPr>
      </p:pic>
    </p:spTree>
    <p:extLst>
      <p:ext uri="{BB962C8B-B14F-4D97-AF65-F5344CB8AC3E}">
        <p14:creationId xmlns:p14="http://schemas.microsoft.com/office/powerpoint/2010/main" val="1354296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E6D90-2CFD-8E49-8389-83758D3F3147}"/>
              </a:ext>
            </a:extLst>
          </p:cNvPr>
          <p:cNvSpPr>
            <a:spLocks noGrp="1"/>
          </p:cNvSpPr>
          <p:nvPr>
            <p:ph type="title"/>
          </p:nvPr>
        </p:nvSpPr>
        <p:spPr/>
        <p:txBody>
          <a:bodyPr/>
          <a:lstStyle/>
          <a:p>
            <a:r>
              <a:rPr lang="en-US" dirty="0">
                <a:ln>
                  <a:solidFill>
                    <a:srgbClr val="00FDFF"/>
                  </a:solidFill>
                </a:ln>
                <a:solidFill>
                  <a:schemeClr val="bg1"/>
                </a:solidFill>
                <a:latin typeface="Aharoni" panose="02010803020104030203" pitchFamily="2" charset="-79"/>
                <a:cs typeface="Aharoni" panose="02010803020104030203" pitchFamily="2" charset="-79"/>
              </a:rPr>
              <a:t>Gifts for the </a:t>
            </a:r>
            <a:r>
              <a:rPr lang="en-US" u="sng" dirty="0">
                <a:ln>
                  <a:solidFill>
                    <a:srgbClr val="00FDFF"/>
                  </a:solidFill>
                </a:ln>
                <a:solidFill>
                  <a:schemeClr val="bg1"/>
                </a:solidFill>
                <a:latin typeface="Aharoni" panose="02010803020104030203" pitchFamily="2" charset="-79"/>
                <a:cs typeface="Aharoni" panose="02010803020104030203" pitchFamily="2" charset="-79"/>
              </a:rPr>
              <a:t>GRANDKIDS</a:t>
            </a:r>
          </a:p>
        </p:txBody>
      </p:sp>
      <p:pic>
        <p:nvPicPr>
          <p:cNvPr id="3" name="Picture 2" descr="A picture containing truck&#10;&#10;Description automatically generated">
            <a:extLst>
              <a:ext uri="{FF2B5EF4-FFF2-40B4-BE49-F238E27FC236}">
                <a16:creationId xmlns:a16="http://schemas.microsoft.com/office/drawing/2014/main" id="{CC62200F-5960-1840-BD00-DE5619404D4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00213" y="1825897"/>
            <a:ext cx="1763712" cy="17637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68B007BF-7EEB-A549-9DAD-20167B8E410E}"/>
              </a:ext>
            </a:extLst>
          </p:cNvPr>
          <p:cNvSpPr txBox="1"/>
          <p:nvPr/>
        </p:nvSpPr>
        <p:spPr>
          <a:xfrm>
            <a:off x="3624263" y="1825897"/>
            <a:ext cx="2471737" cy="1754326"/>
          </a:xfrm>
          <a:prstGeom prst="rect">
            <a:avLst/>
          </a:prstGeom>
          <a:noFill/>
        </p:spPr>
        <p:txBody>
          <a:bodyPr wrap="square" rtlCol="0">
            <a:spAutoFit/>
          </a:bodyPr>
          <a:lstStyle/>
          <a:p>
            <a:r>
              <a:rPr lang="en-US" b="1" u="sng" dirty="0">
                <a:solidFill>
                  <a:schemeClr val="bg1"/>
                </a:solidFill>
              </a:rPr>
              <a:t>LEGO Technic </a:t>
            </a:r>
            <a:r>
              <a:rPr lang="en-US" dirty="0">
                <a:solidFill>
                  <a:schemeClr val="bg1"/>
                </a:solidFill>
              </a:rPr>
              <a:t>Cherry Picker - Lego toys (especially Technic series) are great learning tools for kids of all ages.  Amazon $30</a:t>
            </a:r>
          </a:p>
        </p:txBody>
      </p:sp>
      <p:pic>
        <p:nvPicPr>
          <p:cNvPr id="5" name="Picture 4">
            <a:extLst>
              <a:ext uri="{FF2B5EF4-FFF2-40B4-BE49-F238E27FC236}">
                <a16:creationId xmlns:a16="http://schemas.microsoft.com/office/drawing/2014/main" id="{3D11CBE1-9B7D-8644-80B9-883CC3AEB1AB}"/>
              </a:ext>
            </a:extLst>
          </p:cNvPr>
          <p:cNvPicPr>
            <a:picLocks noChangeAspect="1"/>
          </p:cNvPicPr>
          <p:nvPr/>
        </p:nvPicPr>
        <p:blipFill>
          <a:blip r:embed="rId3"/>
          <a:stretch>
            <a:fillRect/>
          </a:stretch>
        </p:blipFill>
        <p:spPr>
          <a:xfrm>
            <a:off x="5881686" y="3297648"/>
            <a:ext cx="487826" cy="475488"/>
          </a:xfrm>
          <a:prstGeom prst="rect">
            <a:avLst/>
          </a:prstGeom>
        </p:spPr>
      </p:pic>
      <p:sp>
        <p:nvSpPr>
          <p:cNvPr id="6" name="TextBox 5">
            <a:extLst>
              <a:ext uri="{FF2B5EF4-FFF2-40B4-BE49-F238E27FC236}">
                <a16:creationId xmlns:a16="http://schemas.microsoft.com/office/drawing/2014/main" id="{B0E5E7FD-3CB3-954C-882F-9AEC84DD18FB}"/>
              </a:ext>
            </a:extLst>
          </p:cNvPr>
          <p:cNvSpPr txBox="1"/>
          <p:nvPr/>
        </p:nvSpPr>
        <p:spPr>
          <a:xfrm>
            <a:off x="1738313" y="4171951"/>
            <a:ext cx="3771900" cy="2031325"/>
          </a:xfrm>
          <a:prstGeom prst="rect">
            <a:avLst/>
          </a:prstGeom>
          <a:noFill/>
        </p:spPr>
        <p:txBody>
          <a:bodyPr wrap="square" rtlCol="0">
            <a:spAutoFit/>
          </a:bodyPr>
          <a:lstStyle/>
          <a:p>
            <a:r>
              <a:rPr lang="en-US" b="1" u="sng" dirty="0">
                <a:solidFill>
                  <a:schemeClr val="bg1"/>
                </a:solidFill>
              </a:rPr>
              <a:t>Computer Coding Book </a:t>
            </a:r>
            <a:r>
              <a:rPr lang="en-US" dirty="0">
                <a:solidFill>
                  <a:schemeClr val="bg1"/>
                </a:solidFill>
              </a:rPr>
              <a:t>- A gift for a grandchild who has access to a computer, loves to work on it and has a parent who knows the basics to help the kid through the guide - great project for parent and kid.  [Ages 10-13] $15.78</a:t>
            </a:r>
          </a:p>
        </p:txBody>
      </p:sp>
      <p:pic>
        <p:nvPicPr>
          <p:cNvPr id="8" name="Picture 7">
            <a:extLst>
              <a:ext uri="{FF2B5EF4-FFF2-40B4-BE49-F238E27FC236}">
                <a16:creationId xmlns:a16="http://schemas.microsoft.com/office/drawing/2014/main" id="{101880DA-6D13-E043-81E1-7CADC35A5DE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64192" y="4381527"/>
            <a:ext cx="1292240" cy="16113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9A37CF36-2086-9646-BE61-4CA937345D6C}"/>
              </a:ext>
            </a:extLst>
          </p:cNvPr>
          <p:cNvPicPr>
            <a:picLocks noChangeAspect="1"/>
          </p:cNvPicPr>
          <p:nvPr/>
        </p:nvPicPr>
        <p:blipFill>
          <a:blip r:embed="rId3"/>
          <a:stretch>
            <a:fillRect/>
          </a:stretch>
        </p:blipFill>
        <p:spPr>
          <a:xfrm>
            <a:off x="3765877" y="5992839"/>
            <a:ext cx="487826" cy="475488"/>
          </a:xfrm>
          <a:prstGeom prst="rect">
            <a:avLst/>
          </a:prstGeom>
        </p:spPr>
      </p:pic>
      <p:sp>
        <p:nvSpPr>
          <p:cNvPr id="10" name="TextBox 9">
            <a:extLst>
              <a:ext uri="{FF2B5EF4-FFF2-40B4-BE49-F238E27FC236}">
                <a16:creationId xmlns:a16="http://schemas.microsoft.com/office/drawing/2014/main" id="{15727E8D-62A9-0244-A115-832556F535F8}"/>
              </a:ext>
            </a:extLst>
          </p:cNvPr>
          <p:cNvSpPr txBox="1"/>
          <p:nvPr/>
        </p:nvSpPr>
        <p:spPr>
          <a:xfrm>
            <a:off x="8001480" y="4129741"/>
            <a:ext cx="2614613" cy="1754326"/>
          </a:xfrm>
          <a:prstGeom prst="rect">
            <a:avLst/>
          </a:prstGeom>
          <a:noFill/>
        </p:spPr>
        <p:txBody>
          <a:bodyPr wrap="square" rtlCol="0">
            <a:spAutoFit/>
          </a:bodyPr>
          <a:lstStyle/>
          <a:p>
            <a:r>
              <a:rPr lang="en-US" b="1" u="sng" dirty="0">
                <a:solidFill>
                  <a:schemeClr val="bg1"/>
                </a:solidFill>
              </a:rPr>
              <a:t>4M Tin Can Robot </a:t>
            </a:r>
            <a:r>
              <a:rPr lang="en-US" dirty="0">
                <a:solidFill>
                  <a:schemeClr val="bg1"/>
                </a:solidFill>
              </a:rPr>
              <a:t>- create a silly robot or a motorized monster, or a combination of the two. Ages 9-12.  Amazon $10</a:t>
            </a:r>
          </a:p>
          <a:p>
            <a:endParaRPr lang="en-US" dirty="0"/>
          </a:p>
        </p:txBody>
      </p:sp>
      <p:pic>
        <p:nvPicPr>
          <p:cNvPr id="12" name="Picture 11">
            <a:extLst>
              <a:ext uri="{FF2B5EF4-FFF2-40B4-BE49-F238E27FC236}">
                <a16:creationId xmlns:a16="http://schemas.microsoft.com/office/drawing/2014/main" id="{17E640B4-5802-E246-B73C-3B20134981D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01480" y="1902465"/>
            <a:ext cx="2324257" cy="20154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3E570371-520C-524C-A05F-E05BFEE41D8C}"/>
              </a:ext>
            </a:extLst>
          </p:cNvPr>
          <p:cNvPicPr>
            <a:picLocks noChangeAspect="1"/>
          </p:cNvPicPr>
          <p:nvPr/>
        </p:nvPicPr>
        <p:blipFill>
          <a:blip r:embed="rId3"/>
          <a:stretch>
            <a:fillRect/>
          </a:stretch>
        </p:blipFill>
        <p:spPr>
          <a:xfrm>
            <a:off x="9777411" y="5697421"/>
            <a:ext cx="487826" cy="475488"/>
          </a:xfrm>
          <a:prstGeom prst="rect">
            <a:avLst/>
          </a:prstGeom>
        </p:spPr>
      </p:pic>
    </p:spTree>
    <p:extLst>
      <p:ext uri="{BB962C8B-B14F-4D97-AF65-F5344CB8AC3E}">
        <p14:creationId xmlns:p14="http://schemas.microsoft.com/office/powerpoint/2010/main" val="1945327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E6D90-2CFD-8E49-8389-83758D3F3147}"/>
              </a:ext>
            </a:extLst>
          </p:cNvPr>
          <p:cNvSpPr>
            <a:spLocks noGrp="1"/>
          </p:cNvSpPr>
          <p:nvPr>
            <p:ph type="title"/>
          </p:nvPr>
        </p:nvSpPr>
        <p:spPr/>
        <p:txBody>
          <a:bodyPr/>
          <a:lstStyle/>
          <a:p>
            <a:r>
              <a:rPr lang="en-US" dirty="0">
                <a:ln>
                  <a:solidFill>
                    <a:srgbClr val="00FDFF"/>
                  </a:solidFill>
                </a:ln>
                <a:solidFill>
                  <a:schemeClr val="bg1"/>
                </a:solidFill>
                <a:latin typeface="Aharoni" panose="02010803020104030203" pitchFamily="2" charset="-79"/>
                <a:cs typeface="Aharoni" panose="02010803020104030203" pitchFamily="2" charset="-79"/>
              </a:rPr>
              <a:t>Gifts for the </a:t>
            </a:r>
            <a:r>
              <a:rPr lang="en-US" u="sng" dirty="0">
                <a:ln>
                  <a:solidFill>
                    <a:srgbClr val="00FDFF"/>
                  </a:solidFill>
                </a:ln>
                <a:solidFill>
                  <a:schemeClr val="bg1"/>
                </a:solidFill>
                <a:latin typeface="Aharoni" panose="02010803020104030203" pitchFamily="2" charset="-79"/>
                <a:cs typeface="Aharoni" panose="02010803020104030203" pitchFamily="2" charset="-79"/>
              </a:rPr>
              <a:t>GRANDKIDS</a:t>
            </a:r>
          </a:p>
        </p:txBody>
      </p:sp>
      <p:pic>
        <p:nvPicPr>
          <p:cNvPr id="5" name="Content Placeholder 4" descr="A picture containing toy, food, room, drawing&#10;&#10;Description automatically generated">
            <a:extLst>
              <a:ext uri="{FF2B5EF4-FFF2-40B4-BE49-F238E27FC236}">
                <a16:creationId xmlns:a16="http://schemas.microsoft.com/office/drawing/2014/main" id="{B347728D-8279-B747-BF78-E6CD16DD2C08}"/>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797450" y="4564413"/>
            <a:ext cx="1898057" cy="17548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D02A8248-4282-3746-A4B4-01C4497DD779}"/>
              </a:ext>
            </a:extLst>
          </p:cNvPr>
          <p:cNvSpPr txBox="1"/>
          <p:nvPr/>
        </p:nvSpPr>
        <p:spPr>
          <a:xfrm>
            <a:off x="3825184" y="5118748"/>
            <a:ext cx="4541631" cy="923330"/>
          </a:xfrm>
          <a:prstGeom prst="rect">
            <a:avLst/>
          </a:prstGeom>
          <a:noFill/>
        </p:spPr>
        <p:txBody>
          <a:bodyPr wrap="square" rtlCol="0">
            <a:spAutoFit/>
          </a:bodyPr>
          <a:lstStyle/>
          <a:p>
            <a:r>
              <a:rPr lang="en-US" b="1" u="sng" dirty="0">
                <a:solidFill>
                  <a:schemeClr val="bg1"/>
                </a:solidFill>
              </a:rPr>
              <a:t>FUN USB drives </a:t>
            </a:r>
            <a:r>
              <a:rPr lang="en-US" dirty="0">
                <a:solidFill>
                  <a:schemeClr val="bg1"/>
                </a:solidFill>
              </a:rPr>
              <a:t>– 8 GB/pack of 5 </a:t>
            </a:r>
            <a:r>
              <a:rPr lang="en-US" dirty="0" err="1">
                <a:solidFill>
                  <a:schemeClr val="bg1"/>
                </a:solidFill>
              </a:rPr>
              <a:t>Leizhan</a:t>
            </a:r>
            <a:r>
              <a:rPr lang="en-US" dirty="0">
                <a:solidFill>
                  <a:schemeClr val="bg1"/>
                </a:solidFill>
              </a:rPr>
              <a:t>, Pro tip: search for fun </a:t>
            </a:r>
            <a:r>
              <a:rPr lang="en-US" dirty="0" err="1">
                <a:solidFill>
                  <a:schemeClr val="bg1"/>
                </a:solidFill>
              </a:rPr>
              <a:t>usb</a:t>
            </a:r>
            <a:r>
              <a:rPr lang="en-US" dirty="0">
                <a:solidFill>
                  <a:schemeClr val="bg1"/>
                </a:solidFill>
              </a:rPr>
              <a:t> drive, there are lots to choose from Amazon $22</a:t>
            </a:r>
          </a:p>
        </p:txBody>
      </p:sp>
      <p:pic>
        <p:nvPicPr>
          <p:cNvPr id="4" name="Picture 3" descr="A picture containing indoor, table, sitting, small&#10;&#10;Description automatically generated">
            <a:extLst>
              <a:ext uri="{FF2B5EF4-FFF2-40B4-BE49-F238E27FC236}">
                <a16:creationId xmlns:a16="http://schemas.microsoft.com/office/drawing/2014/main" id="{69AD396D-4127-174F-80B3-E33F1132D7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92457" y="3429000"/>
            <a:ext cx="3092980" cy="13255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672C44CF-AAC2-674B-B2CD-17D42C82E175}"/>
              </a:ext>
            </a:extLst>
          </p:cNvPr>
          <p:cNvSpPr txBox="1"/>
          <p:nvPr/>
        </p:nvSpPr>
        <p:spPr>
          <a:xfrm>
            <a:off x="4618607" y="3925382"/>
            <a:ext cx="2803850" cy="646331"/>
          </a:xfrm>
          <a:prstGeom prst="rect">
            <a:avLst/>
          </a:prstGeom>
          <a:noFill/>
        </p:spPr>
        <p:txBody>
          <a:bodyPr wrap="square" rtlCol="0">
            <a:spAutoFit/>
          </a:bodyPr>
          <a:lstStyle/>
          <a:p>
            <a:r>
              <a:rPr lang="en-US" b="1" u="sng" dirty="0">
                <a:solidFill>
                  <a:schemeClr val="bg1"/>
                </a:solidFill>
              </a:rPr>
              <a:t>Echo Dot 3</a:t>
            </a:r>
            <a:r>
              <a:rPr lang="en-US" b="1" u="sng" baseline="30000" dirty="0">
                <a:solidFill>
                  <a:schemeClr val="bg1"/>
                </a:solidFill>
              </a:rPr>
              <a:t>rd</a:t>
            </a:r>
            <a:r>
              <a:rPr lang="en-US" b="1" u="sng" dirty="0">
                <a:solidFill>
                  <a:schemeClr val="bg1"/>
                </a:solidFill>
              </a:rPr>
              <a:t> Generation</a:t>
            </a:r>
            <a:r>
              <a:rPr lang="en-US" dirty="0">
                <a:solidFill>
                  <a:schemeClr val="bg1"/>
                </a:solidFill>
              </a:rPr>
              <a:t>, Amazon $25</a:t>
            </a:r>
          </a:p>
        </p:txBody>
      </p:sp>
      <p:pic>
        <p:nvPicPr>
          <p:cNvPr id="3" name="Picture 2">
            <a:extLst>
              <a:ext uri="{FF2B5EF4-FFF2-40B4-BE49-F238E27FC236}">
                <a16:creationId xmlns:a16="http://schemas.microsoft.com/office/drawing/2014/main" id="{35861264-EA15-D344-B32B-22E101ED8BF7}"/>
              </a:ext>
            </a:extLst>
          </p:cNvPr>
          <p:cNvPicPr>
            <a:picLocks noChangeAspect="1"/>
          </p:cNvPicPr>
          <p:nvPr/>
        </p:nvPicPr>
        <p:blipFill>
          <a:blip r:embed="rId4"/>
          <a:stretch>
            <a:fillRect/>
          </a:stretch>
        </p:blipFill>
        <p:spPr>
          <a:xfrm>
            <a:off x="6481068" y="5843790"/>
            <a:ext cx="518714" cy="475488"/>
          </a:xfrm>
          <a:prstGeom prst="rect">
            <a:avLst/>
          </a:prstGeom>
        </p:spPr>
      </p:pic>
      <p:pic>
        <p:nvPicPr>
          <p:cNvPr id="9" name="Picture 8">
            <a:extLst>
              <a:ext uri="{FF2B5EF4-FFF2-40B4-BE49-F238E27FC236}">
                <a16:creationId xmlns:a16="http://schemas.microsoft.com/office/drawing/2014/main" id="{85416A20-1A2F-FF4C-836B-CDECB3643D73}"/>
              </a:ext>
            </a:extLst>
          </p:cNvPr>
          <p:cNvPicPr>
            <a:picLocks noChangeAspect="1"/>
          </p:cNvPicPr>
          <p:nvPr/>
        </p:nvPicPr>
        <p:blipFill>
          <a:blip r:embed="rId4"/>
          <a:stretch>
            <a:fillRect/>
          </a:stretch>
        </p:blipFill>
        <p:spPr>
          <a:xfrm>
            <a:off x="6446771" y="4326669"/>
            <a:ext cx="518714" cy="475488"/>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21319DC3-EB46-9142-9868-A44D5C3E55F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12995" y="1519052"/>
            <a:ext cx="1945481" cy="20815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62D04276-FFEB-8F4B-904C-1E7810A28268}"/>
              </a:ext>
            </a:extLst>
          </p:cNvPr>
          <p:cNvSpPr txBox="1"/>
          <p:nvPr/>
        </p:nvSpPr>
        <p:spPr>
          <a:xfrm>
            <a:off x="4271962" y="1690688"/>
            <a:ext cx="3500437" cy="1200329"/>
          </a:xfrm>
          <a:prstGeom prst="rect">
            <a:avLst/>
          </a:prstGeom>
          <a:noFill/>
        </p:spPr>
        <p:txBody>
          <a:bodyPr wrap="square" rtlCol="0">
            <a:spAutoFit/>
          </a:bodyPr>
          <a:lstStyle/>
          <a:p>
            <a:r>
              <a:rPr lang="en-US" b="1" u="sng" dirty="0">
                <a:solidFill>
                  <a:schemeClr val="bg1"/>
                </a:solidFill>
              </a:rPr>
              <a:t>Magna Tiles </a:t>
            </a:r>
            <a:r>
              <a:rPr lang="en-US" dirty="0">
                <a:solidFill>
                  <a:schemeClr val="bg1"/>
                </a:solidFill>
              </a:rPr>
              <a:t>– 3D magnetic building sets, 8 piece polygon expansion set, Amazon $20</a:t>
            </a:r>
          </a:p>
          <a:p>
            <a:endParaRPr lang="en-US" dirty="0"/>
          </a:p>
        </p:txBody>
      </p:sp>
      <p:pic>
        <p:nvPicPr>
          <p:cNvPr id="12" name="Picture 11">
            <a:extLst>
              <a:ext uri="{FF2B5EF4-FFF2-40B4-BE49-F238E27FC236}">
                <a16:creationId xmlns:a16="http://schemas.microsoft.com/office/drawing/2014/main" id="{6EC89638-14DB-FB48-B6F8-B3E9E05046F4}"/>
              </a:ext>
            </a:extLst>
          </p:cNvPr>
          <p:cNvPicPr>
            <a:picLocks noChangeAspect="1"/>
          </p:cNvPicPr>
          <p:nvPr/>
        </p:nvPicPr>
        <p:blipFill>
          <a:blip r:embed="rId6"/>
          <a:stretch>
            <a:fillRect/>
          </a:stretch>
        </p:blipFill>
        <p:spPr>
          <a:xfrm>
            <a:off x="5776619" y="2648623"/>
            <a:ext cx="487826" cy="475488"/>
          </a:xfrm>
          <a:prstGeom prst="rect">
            <a:avLst/>
          </a:prstGeom>
        </p:spPr>
      </p:pic>
    </p:spTree>
    <p:extLst>
      <p:ext uri="{BB962C8B-B14F-4D97-AF65-F5344CB8AC3E}">
        <p14:creationId xmlns:p14="http://schemas.microsoft.com/office/powerpoint/2010/main" val="4156191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9FB0F-EC2D-A847-BBA2-710004102011}"/>
              </a:ext>
            </a:extLst>
          </p:cNvPr>
          <p:cNvSpPr>
            <a:spLocks noGrp="1"/>
          </p:cNvSpPr>
          <p:nvPr>
            <p:ph type="title"/>
          </p:nvPr>
        </p:nvSpPr>
        <p:spPr/>
        <p:txBody>
          <a:bodyPr/>
          <a:lstStyle/>
          <a:p>
            <a:r>
              <a:rPr lang="en-US" dirty="0">
                <a:ln>
                  <a:solidFill>
                    <a:srgbClr val="00FDFF"/>
                  </a:solidFill>
                </a:ln>
                <a:solidFill>
                  <a:schemeClr val="bg1"/>
                </a:solidFill>
                <a:latin typeface="Aharoni" panose="02010803020104030203" pitchFamily="2" charset="-79"/>
                <a:cs typeface="Aharoni" panose="02010803020104030203" pitchFamily="2" charset="-79"/>
              </a:rPr>
              <a:t>Gifts where </a:t>
            </a:r>
            <a:r>
              <a:rPr lang="en-US" u="sng" dirty="0">
                <a:ln>
                  <a:solidFill>
                    <a:srgbClr val="00FDFF"/>
                  </a:solidFill>
                </a:ln>
                <a:solidFill>
                  <a:schemeClr val="bg1"/>
                </a:solidFill>
                <a:latin typeface="Aharoni" panose="02010803020104030203" pitchFamily="2" charset="-79"/>
                <a:cs typeface="Aharoni" panose="02010803020104030203" pitchFamily="2" charset="-79"/>
              </a:rPr>
              <a:t>money NO OBJECT</a:t>
            </a:r>
          </a:p>
        </p:txBody>
      </p:sp>
      <p:sp>
        <p:nvSpPr>
          <p:cNvPr id="4" name="TextBox 3">
            <a:extLst>
              <a:ext uri="{FF2B5EF4-FFF2-40B4-BE49-F238E27FC236}">
                <a16:creationId xmlns:a16="http://schemas.microsoft.com/office/drawing/2014/main" id="{C65BA455-E83E-164E-A059-D76FC0226119}"/>
              </a:ext>
            </a:extLst>
          </p:cNvPr>
          <p:cNvSpPr txBox="1"/>
          <p:nvPr/>
        </p:nvSpPr>
        <p:spPr>
          <a:xfrm>
            <a:off x="539262" y="1641231"/>
            <a:ext cx="251992" cy="369332"/>
          </a:xfrm>
          <a:prstGeom prst="rect">
            <a:avLst/>
          </a:prstGeom>
          <a:noFill/>
        </p:spPr>
        <p:txBody>
          <a:bodyPr wrap="none" rtlCol="0">
            <a:spAutoFit/>
          </a:bodyPr>
          <a:lstStyle/>
          <a:p>
            <a:r>
              <a:rPr lang="en-US" dirty="0"/>
              <a:t>`</a:t>
            </a:r>
          </a:p>
        </p:txBody>
      </p:sp>
      <p:sp>
        <p:nvSpPr>
          <p:cNvPr id="3" name="Rectangle 2">
            <a:extLst>
              <a:ext uri="{FF2B5EF4-FFF2-40B4-BE49-F238E27FC236}">
                <a16:creationId xmlns:a16="http://schemas.microsoft.com/office/drawing/2014/main" id="{2D516AC5-7685-BA42-87FD-2338AABCCBFC}"/>
              </a:ext>
            </a:extLst>
          </p:cNvPr>
          <p:cNvSpPr/>
          <p:nvPr/>
        </p:nvSpPr>
        <p:spPr>
          <a:xfrm>
            <a:off x="5561206" y="2736483"/>
            <a:ext cx="4701982" cy="923330"/>
          </a:xfrm>
          <a:prstGeom prst="rect">
            <a:avLst/>
          </a:prstGeom>
        </p:spPr>
        <p:txBody>
          <a:bodyPr wrap="square">
            <a:spAutoFit/>
          </a:bodyPr>
          <a:lstStyle/>
          <a:p>
            <a:r>
              <a:rPr lang="en-US" b="1" u="sng" dirty="0">
                <a:solidFill>
                  <a:schemeClr val="bg1"/>
                </a:solidFill>
                <a:latin typeface="Cambria" panose="02040503050406030204" pitchFamily="18" charset="0"/>
                <a:ea typeface="MS Mincho" panose="02020609040205080304" pitchFamily="49" charset="-128"/>
                <a:cs typeface="Times New Roman" panose="02020603050405020304" pitchFamily="18" charset="0"/>
              </a:rPr>
              <a:t>POWER EGG X WIZARD DRONE </a:t>
            </a:r>
            <a:r>
              <a:rPr lang="en-US" b="1" dirty="0">
                <a:solidFill>
                  <a:schemeClr val="bg1"/>
                </a:solidFill>
                <a:latin typeface="Cambria" panose="02040503050406030204" pitchFamily="18" charset="0"/>
                <a:ea typeface="MS Mincho" panose="02020609040205080304" pitchFamily="49" charset="-128"/>
                <a:cs typeface="Times New Roman" panose="02020603050405020304" pitchFamily="18" charset="0"/>
              </a:rPr>
              <a:t>– water, weatherproof, can land on water, amazing range, great camera, $1,200</a:t>
            </a:r>
            <a:endParaRPr lang="en-US" sz="14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p:txBody>
      </p:sp>
      <p:pic>
        <p:nvPicPr>
          <p:cNvPr id="8" name="Picture 7">
            <a:extLst>
              <a:ext uri="{FF2B5EF4-FFF2-40B4-BE49-F238E27FC236}">
                <a16:creationId xmlns:a16="http://schemas.microsoft.com/office/drawing/2014/main" id="{F91B5C4F-D997-1146-B888-6B989B8AB65B}"/>
              </a:ext>
            </a:extLst>
          </p:cNvPr>
          <p:cNvPicPr>
            <a:picLocks noChangeAspect="1"/>
          </p:cNvPicPr>
          <p:nvPr/>
        </p:nvPicPr>
        <p:blipFill>
          <a:blip r:embed="rId2"/>
          <a:stretch>
            <a:fillRect/>
          </a:stretch>
        </p:blipFill>
        <p:spPr>
          <a:xfrm>
            <a:off x="8672020" y="3910245"/>
            <a:ext cx="518715" cy="475488"/>
          </a:xfrm>
          <a:prstGeom prst="rect">
            <a:avLst/>
          </a:prstGeom>
        </p:spPr>
      </p:pic>
      <p:pic>
        <p:nvPicPr>
          <p:cNvPr id="10" name="Picture 9" descr="A picture containing sky, air&#10;&#10;Description automatically generated">
            <a:extLst>
              <a:ext uri="{FF2B5EF4-FFF2-40B4-BE49-F238E27FC236}">
                <a16:creationId xmlns:a16="http://schemas.microsoft.com/office/drawing/2014/main" id="{7E0A89CB-C38D-0A42-8206-244BA267505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28812" y="2010563"/>
            <a:ext cx="3441886" cy="23751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73213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 standing in a dark room&#10;&#10;Description automatically generated">
            <a:extLst>
              <a:ext uri="{FF2B5EF4-FFF2-40B4-BE49-F238E27FC236}">
                <a16:creationId xmlns:a16="http://schemas.microsoft.com/office/drawing/2014/main" id="{9F210C61-2D4F-144A-91C3-20D535E97CD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73835" y="1787449"/>
            <a:ext cx="1674504" cy="2364940"/>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C419FB0F-EC2D-A847-BBA2-710004102011}"/>
              </a:ext>
            </a:extLst>
          </p:cNvPr>
          <p:cNvSpPr>
            <a:spLocks noGrp="1"/>
          </p:cNvSpPr>
          <p:nvPr>
            <p:ph type="title"/>
          </p:nvPr>
        </p:nvSpPr>
        <p:spPr/>
        <p:txBody>
          <a:bodyPr/>
          <a:lstStyle/>
          <a:p>
            <a:r>
              <a:rPr lang="en-US" dirty="0">
                <a:ln>
                  <a:solidFill>
                    <a:srgbClr val="00FDFF"/>
                  </a:solidFill>
                </a:ln>
                <a:solidFill>
                  <a:schemeClr val="bg1"/>
                </a:solidFill>
                <a:latin typeface="Aharoni" panose="02010803020104030203" pitchFamily="2" charset="-79"/>
                <a:cs typeface="Aharoni" panose="02010803020104030203" pitchFamily="2" charset="-79"/>
              </a:rPr>
              <a:t>Gifts where </a:t>
            </a:r>
            <a:r>
              <a:rPr lang="en-US" u="sng" dirty="0">
                <a:ln>
                  <a:solidFill>
                    <a:srgbClr val="00FDFF"/>
                  </a:solidFill>
                </a:ln>
                <a:solidFill>
                  <a:schemeClr val="bg1"/>
                </a:solidFill>
                <a:latin typeface="Aharoni" panose="02010803020104030203" pitchFamily="2" charset="-79"/>
                <a:cs typeface="Aharoni" panose="02010803020104030203" pitchFamily="2" charset="-79"/>
              </a:rPr>
              <a:t>money NO OBJECT</a:t>
            </a:r>
          </a:p>
        </p:txBody>
      </p:sp>
      <p:sp>
        <p:nvSpPr>
          <p:cNvPr id="4" name="TextBox 3">
            <a:extLst>
              <a:ext uri="{FF2B5EF4-FFF2-40B4-BE49-F238E27FC236}">
                <a16:creationId xmlns:a16="http://schemas.microsoft.com/office/drawing/2014/main" id="{C65BA455-E83E-164E-A059-D76FC0226119}"/>
              </a:ext>
            </a:extLst>
          </p:cNvPr>
          <p:cNvSpPr txBox="1"/>
          <p:nvPr/>
        </p:nvSpPr>
        <p:spPr>
          <a:xfrm>
            <a:off x="539262" y="1641231"/>
            <a:ext cx="251992" cy="369332"/>
          </a:xfrm>
          <a:prstGeom prst="rect">
            <a:avLst/>
          </a:prstGeom>
          <a:noFill/>
        </p:spPr>
        <p:txBody>
          <a:bodyPr wrap="none" rtlCol="0">
            <a:spAutoFit/>
          </a:bodyPr>
          <a:lstStyle/>
          <a:p>
            <a:r>
              <a:rPr lang="en-US" dirty="0"/>
              <a:t>`</a:t>
            </a:r>
          </a:p>
        </p:txBody>
      </p:sp>
      <p:sp>
        <p:nvSpPr>
          <p:cNvPr id="5" name="TextBox 4">
            <a:extLst>
              <a:ext uri="{FF2B5EF4-FFF2-40B4-BE49-F238E27FC236}">
                <a16:creationId xmlns:a16="http://schemas.microsoft.com/office/drawing/2014/main" id="{D2889623-85F8-AA40-A80F-23FAAC584885}"/>
              </a:ext>
            </a:extLst>
          </p:cNvPr>
          <p:cNvSpPr txBox="1"/>
          <p:nvPr/>
        </p:nvSpPr>
        <p:spPr>
          <a:xfrm>
            <a:off x="1796753" y="1770539"/>
            <a:ext cx="5477315" cy="1754326"/>
          </a:xfrm>
          <a:prstGeom prst="rect">
            <a:avLst/>
          </a:prstGeom>
          <a:noFill/>
        </p:spPr>
        <p:txBody>
          <a:bodyPr wrap="square" rtlCol="0">
            <a:spAutoFit/>
          </a:bodyPr>
          <a:lstStyle/>
          <a:p>
            <a:r>
              <a:rPr lang="en-US" b="1" u="sng" dirty="0">
                <a:solidFill>
                  <a:schemeClr val="bg1"/>
                </a:solidFill>
              </a:rPr>
              <a:t>Custom Hologram </a:t>
            </a:r>
            <a:r>
              <a:rPr lang="en-US" dirty="0">
                <a:solidFill>
                  <a:schemeClr val="bg1"/>
                </a:solidFill>
              </a:rPr>
              <a:t>– lifelike personalized 3D experience, Kanye West ”gave her father” to Kim Kardashian. Concert revivals of dead superstars like Whitney Houston, Buddy Holly, Michael Jackson. Listen intimately to Holocaust survivors in Skokie Museum. Arena3D-Industrial Illusions</a:t>
            </a:r>
          </a:p>
          <a:p>
            <a:r>
              <a:rPr lang="en-US" dirty="0">
                <a:solidFill>
                  <a:schemeClr val="bg1"/>
                </a:solidFill>
              </a:rPr>
              <a:t>Starting at $15,000 and goes up to $250,000+.</a:t>
            </a:r>
          </a:p>
        </p:txBody>
      </p:sp>
      <p:pic>
        <p:nvPicPr>
          <p:cNvPr id="7" name="Picture 6" descr="A person wearing a suit and tie&#10;&#10;Description automatically generated">
            <a:extLst>
              <a:ext uri="{FF2B5EF4-FFF2-40B4-BE49-F238E27FC236}">
                <a16:creationId xmlns:a16="http://schemas.microsoft.com/office/drawing/2014/main" id="{CEEF3FCA-FE21-3048-897F-A00CA5DFC0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74301" y="3534308"/>
            <a:ext cx="1674503" cy="2827604"/>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C7241A83-0C00-7642-A893-3D6639059E5D}"/>
              </a:ext>
            </a:extLst>
          </p:cNvPr>
          <p:cNvPicPr>
            <a:picLocks noChangeAspect="1"/>
          </p:cNvPicPr>
          <p:nvPr/>
        </p:nvPicPr>
        <p:blipFill>
          <a:blip r:embed="rId4"/>
          <a:stretch>
            <a:fillRect/>
          </a:stretch>
        </p:blipFill>
        <p:spPr>
          <a:xfrm>
            <a:off x="5472784" y="4152389"/>
            <a:ext cx="518714" cy="475488"/>
          </a:xfrm>
          <a:prstGeom prst="rect">
            <a:avLst/>
          </a:prstGeom>
        </p:spPr>
      </p:pic>
      <p:pic>
        <p:nvPicPr>
          <p:cNvPr id="8" name="Picture 7">
            <a:extLst>
              <a:ext uri="{FF2B5EF4-FFF2-40B4-BE49-F238E27FC236}">
                <a16:creationId xmlns:a16="http://schemas.microsoft.com/office/drawing/2014/main" id="{F1EAB09B-3974-5346-9CF2-9C67CC7BBE3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17675" y="3847082"/>
            <a:ext cx="1513467" cy="20299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36343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9FB0F-EC2D-A847-BBA2-710004102011}"/>
              </a:ext>
            </a:extLst>
          </p:cNvPr>
          <p:cNvSpPr>
            <a:spLocks noGrp="1"/>
          </p:cNvSpPr>
          <p:nvPr>
            <p:ph type="title"/>
          </p:nvPr>
        </p:nvSpPr>
        <p:spPr/>
        <p:txBody>
          <a:bodyPr/>
          <a:lstStyle/>
          <a:p>
            <a:r>
              <a:rPr lang="en-US" dirty="0">
                <a:ln>
                  <a:solidFill>
                    <a:srgbClr val="00FDFF"/>
                  </a:solidFill>
                </a:ln>
                <a:solidFill>
                  <a:schemeClr val="bg1"/>
                </a:solidFill>
                <a:latin typeface="Aharoni" panose="02010803020104030203" pitchFamily="2" charset="-79"/>
                <a:cs typeface="Aharoni" panose="02010803020104030203" pitchFamily="2" charset="-79"/>
              </a:rPr>
              <a:t>Gifts where </a:t>
            </a:r>
            <a:r>
              <a:rPr lang="en-US" u="sng" dirty="0">
                <a:ln>
                  <a:solidFill>
                    <a:srgbClr val="00FDFF"/>
                  </a:solidFill>
                </a:ln>
                <a:solidFill>
                  <a:schemeClr val="bg1"/>
                </a:solidFill>
                <a:latin typeface="Aharoni" panose="02010803020104030203" pitchFamily="2" charset="-79"/>
                <a:cs typeface="Aharoni" panose="02010803020104030203" pitchFamily="2" charset="-79"/>
              </a:rPr>
              <a:t>money NO OBJECT</a:t>
            </a:r>
          </a:p>
        </p:txBody>
      </p:sp>
      <p:sp>
        <p:nvSpPr>
          <p:cNvPr id="4" name="TextBox 3">
            <a:extLst>
              <a:ext uri="{FF2B5EF4-FFF2-40B4-BE49-F238E27FC236}">
                <a16:creationId xmlns:a16="http://schemas.microsoft.com/office/drawing/2014/main" id="{C65BA455-E83E-164E-A059-D76FC0226119}"/>
              </a:ext>
            </a:extLst>
          </p:cNvPr>
          <p:cNvSpPr txBox="1"/>
          <p:nvPr/>
        </p:nvSpPr>
        <p:spPr>
          <a:xfrm>
            <a:off x="539262" y="1641231"/>
            <a:ext cx="251992" cy="369332"/>
          </a:xfrm>
          <a:prstGeom prst="rect">
            <a:avLst/>
          </a:prstGeom>
          <a:noFill/>
        </p:spPr>
        <p:txBody>
          <a:bodyPr wrap="none" rtlCol="0">
            <a:spAutoFit/>
          </a:bodyPr>
          <a:lstStyle/>
          <a:p>
            <a:r>
              <a:rPr lang="en-US" dirty="0"/>
              <a:t>`</a:t>
            </a:r>
          </a:p>
        </p:txBody>
      </p:sp>
      <p:sp>
        <p:nvSpPr>
          <p:cNvPr id="8" name="TextBox 7">
            <a:extLst>
              <a:ext uri="{FF2B5EF4-FFF2-40B4-BE49-F238E27FC236}">
                <a16:creationId xmlns:a16="http://schemas.microsoft.com/office/drawing/2014/main" id="{3A40AAF9-9836-3349-82B4-8E635FE2C2D8}"/>
              </a:ext>
            </a:extLst>
          </p:cNvPr>
          <p:cNvSpPr txBox="1"/>
          <p:nvPr/>
        </p:nvSpPr>
        <p:spPr>
          <a:xfrm>
            <a:off x="1507806" y="4337089"/>
            <a:ext cx="9322118" cy="2031325"/>
          </a:xfrm>
          <a:prstGeom prst="rect">
            <a:avLst/>
          </a:prstGeom>
          <a:noFill/>
        </p:spPr>
        <p:txBody>
          <a:bodyPr wrap="square" rtlCol="0">
            <a:spAutoFit/>
          </a:bodyPr>
          <a:lstStyle/>
          <a:p>
            <a:r>
              <a:rPr lang="en-US" b="1" u="sng" dirty="0">
                <a:solidFill>
                  <a:schemeClr val="bg1"/>
                </a:solidFill>
              </a:rPr>
              <a:t>LG Signature 65 inch </a:t>
            </a:r>
            <a:r>
              <a:rPr lang="en-US" dirty="0">
                <a:solidFill>
                  <a:schemeClr val="bg1"/>
                </a:solidFill>
              </a:rPr>
              <a:t> - LG's innovative design lets your TV appear when you need it, and disappear when you don’t. And the three different viewing choices let you maximize the stylish design as a part of your interior. Use Full View to enjoy movies, Line View for music, or Zero View to keep the TV nicely hidden.  LG OLED TV is unique thanks to its self-lit technology. Over100 million self-lit sub-pixels* come together to deliver the next level of TV. Enjoy the deepest blacks, richest colors, and most realistic picture quality. </a:t>
            </a:r>
            <a:r>
              <a:rPr lang="en-US" b="1" dirty="0">
                <a:solidFill>
                  <a:schemeClr val="bg1"/>
                </a:solidFill>
              </a:rPr>
              <a:t>Starting price $60,000.</a:t>
            </a:r>
            <a:endParaRPr lang="en-US" dirty="0">
              <a:solidFill>
                <a:schemeClr val="bg1"/>
              </a:solidFill>
            </a:endParaRPr>
          </a:p>
          <a:p>
            <a:endParaRPr lang="en-US" dirty="0"/>
          </a:p>
        </p:txBody>
      </p:sp>
      <p:pic>
        <p:nvPicPr>
          <p:cNvPr id="9" name="Picture 8">
            <a:extLst>
              <a:ext uri="{FF2B5EF4-FFF2-40B4-BE49-F238E27FC236}">
                <a16:creationId xmlns:a16="http://schemas.microsoft.com/office/drawing/2014/main" id="{80CC5927-0384-DE4D-80AB-F3CAB218EFE9}"/>
              </a:ext>
            </a:extLst>
          </p:cNvPr>
          <p:cNvPicPr>
            <a:picLocks noChangeAspect="1"/>
          </p:cNvPicPr>
          <p:nvPr/>
        </p:nvPicPr>
        <p:blipFill>
          <a:blip r:embed="rId2"/>
          <a:stretch>
            <a:fillRect/>
          </a:stretch>
        </p:blipFill>
        <p:spPr>
          <a:xfrm>
            <a:off x="8920160" y="5892926"/>
            <a:ext cx="518714" cy="475488"/>
          </a:xfrm>
          <a:prstGeom prst="rect">
            <a:avLst/>
          </a:prstGeom>
        </p:spPr>
      </p:pic>
      <p:pic>
        <p:nvPicPr>
          <p:cNvPr id="10" name="Picture 9">
            <a:extLst>
              <a:ext uri="{FF2B5EF4-FFF2-40B4-BE49-F238E27FC236}">
                <a16:creationId xmlns:a16="http://schemas.microsoft.com/office/drawing/2014/main" id="{F123CA78-BCC1-2C42-9B7D-0CE282ADF16C}"/>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1580672" y="1641231"/>
            <a:ext cx="9176385" cy="24301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28552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65BA455-E83E-164E-A059-D76FC0226119}"/>
              </a:ext>
            </a:extLst>
          </p:cNvPr>
          <p:cNvSpPr txBox="1"/>
          <p:nvPr/>
        </p:nvSpPr>
        <p:spPr>
          <a:xfrm>
            <a:off x="539262" y="1641231"/>
            <a:ext cx="251992" cy="369332"/>
          </a:xfrm>
          <a:prstGeom prst="rect">
            <a:avLst/>
          </a:prstGeom>
          <a:noFill/>
        </p:spPr>
        <p:txBody>
          <a:bodyPr wrap="none" rtlCol="0">
            <a:spAutoFit/>
          </a:bodyPr>
          <a:lstStyle/>
          <a:p>
            <a:r>
              <a:rPr lang="en-US" dirty="0"/>
              <a:t>`</a:t>
            </a:r>
          </a:p>
        </p:txBody>
      </p:sp>
      <p:sp>
        <p:nvSpPr>
          <p:cNvPr id="3" name="TextBox 2">
            <a:extLst>
              <a:ext uri="{FF2B5EF4-FFF2-40B4-BE49-F238E27FC236}">
                <a16:creationId xmlns:a16="http://schemas.microsoft.com/office/drawing/2014/main" id="{62E477C6-4716-AA4D-9824-DF214FAAD985}"/>
              </a:ext>
            </a:extLst>
          </p:cNvPr>
          <p:cNvSpPr txBox="1"/>
          <p:nvPr/>
        </p:nvSpPr>
        <p:spPr>
          <a:xfrm>
            <a:off x="3286125" y="2367171"/>
            <a:ext cx="5314950" cy="2123658"/>
          </a:xfrm>
          <a:prstGeom prst="rect">
            <a:avLst/>
          </a:prstGeom>
          <a:noFill/>
        </p:spPr>
        <p:txBody>
          <a:bodyPr wrap="square" rtlCol="0">
            <a:spAutoFit/>
          </a:bodyPr>
          <a:lstStyle/>
          <a:p>
            <a:pPr algn="ctr"/>
            <a:r>
              <a:rPr lang="en-US" sz="4400" kern="1400" dirty="0">
                <a:solidFill>
                  <a:schemeClr val="bg1"/>
                </a:solidFill>
              </a:rPr>
              <a:t>COPIES OF GIFT GUIDE WILL BE AVAILABLE ON FACEBOOK</a:t>
            </a:r>
          </a:p>
        </p:txBody>
      </p:sp>
    </p:spTree>
    <p:extLst>
      <p:ext uri="{BB962C8B-B14F-4D97-AF65-F5344CB8AC3E}">
        <p14:creationId xmlns:p14="http://schemas.microsoft.com/office/powerpoint/2010/main" val="38727439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TotalTime>
  <Words>1570</Words>
  <Application>Microsoft Macintosh PowerPoint</Application>
  <PresentationFormat>Widescreen</PresentationFormat>
  <Paragraphs>81</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Aharoni</vt:lpstr>
      <vt:lpstr>Arial</vt:lpstr>
      <vt:lpstr>Calibri</vt:lpstr>
      <vt:lpstr>Calibri Light</vt:lpstr>
      <vt:lpstr>Cambria</vt:lpstr>
      <vt:lpstr>Wingdings</vt:lpstr>
      <vt:lpstr>Office Theme</vt:lpstr>
      <vt:lpstr>PENINSULA TECH CLUB GIFT LIST 2020</vt:lpstr>
      <vt:lpstr>PTC GIFT LIST 2020</vt:lpstr>
      <vt:lpstr>PTC GIFT LIST 2020</vt:lpstr>
      <vt:lpstr>Gifts that we have and love</vt:lpstr>
      <vt:lpstr>Gifts that we have and love</vt:lpstr>
      <vt:lpstr>Gifts we DON’T HAVE but WANT</vt:lpstr>
      <vt:lpstr>Gifts we DON’T HAVE but WANT</vt:lpstr>
      <vt:lpstr>Gifts UNDER $25</vt:lpstr>
      <vt:lpstr>Gifts UNDER $25</vt:lpstr>
      <vt:lpstr>Gifts UNDER $25</vt:lpstr>
      <vt:lpstr>Gifts $50 - $200</vt:lpstr>
      <vt:lpstr>Gifts $50 - $200</vt:lpstr>
      <vt:lpstr>Gifts $50 - $200</vt:lpstr>
      <vt:lpstr>Gifts $50 - $200</vt:lpstr>
      <vt:lpstr>Gifts for the GRANDKIDS</vt:lpstr>
      <vt:lpstr>Gifts for the GRANDKIDS</vt:lpstr>
      <vt:lpstr>Gifts for the GRANDKIDS</vt:lpstr>
      <vt:lpstr>Gifts where money NO OBJECT</vt:lpstr>
      <vt:lpstr>Gifts where money NO OBJECT</vt:lpstr>
      <vt:lpstr>Gifts where money NO OBJECT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PENINSULA TECH CLUB GIFT LIST 2020</dc:title>
  <dc:creator>Susan Bies</dc:creator>
  <cp:lastModifiedBy>Susan Bies</cp:lastModifiedBy>
  <cp:revision>79</cp:revision>
  <dcterms:created xsi:type="dcterms:W3CDTF">2020-12-02T14:14:24Z</dcterms:created>
  <dcterms:modified xsi:type="dcterms:W3CDTF">2020-12-06T21:46:16Z</dcterms:modified>
</cp:coreProperties>
</file>